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14" r:id="rId2"/>
    <p:sldId id="258" r:id="rId3"/>
    <p:sldId id="256" r:id="rId4"/>
    <p:sldId id="259" r:id="rId5"/>
    <p:sldId id="282" r:id="rId6"/>
    <p:sldId id="270" r:id="rId7"/>
    <p:sldId id="261" r:id="rId8"/>
    <p:sldId id="264" r:id="rId9"/>
    <p:sldId id="271" r:id="rId10"/>
    <p:sldId id="265" r:id="rId11"/>
    <p:sldId id="289" r:id="rId12"/>
    <p:sldId id="286" r:id="rId13"/>
    <p:sldId id="275" r:id="rId14"/>
    <p:sldId id="267" r:id="rId15"/>
    <p:sldId id="291" r:id="rId16"/>
    <p:sldId id="290" r:id="rId17"/>
    <p:sldId id="287" r:id="rId18"/>
    <p:sldId id="283" r:id="rId19"/>
    <p:sldId id="295" r:id="rId20"/>
    <p:sldId id="304" r:id="rId21"/>
    <p:sldId id="310" r:id="rId22"/>
    <p:sldId id="316" r:id="rId23"/>
    <p:sldId id="297" r:id="rId24"/>
    <p:sldId id="298" r:id="rId25"/>
    <p:sldId id="315" r:id="rId26"/>
    <p:sldId id="300" r:id="rId27"/>
    <p:sldId id="299" r:id="rId28"/>
    <p:sldId id="280" r:id="rId29"/>
    <p:sldId id="278"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4"/>
    <p:restoredTop sz="60843"/>
  </p:normalViewPr>
  <p:slideViewPr>
    <p:cSldViewPr snapToGrid="0">
      <p:cViewPr varScale="1">
        <p:scale>
          <a:sx n="92" d="100"/>
          <a:sy n="92"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93FB2-3157-BB47-9E1F-E087F6FA4953}" type="datetimeFigureOut">
              <a:rPr lang="en-US" smtClean="0"/>
              <a:t>6/21/24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2DD45-1C5F-9D41-9139-C094EABC5E36}" type="slidenum">
              <a:rPr lang="en-US" smtClean="0"/>
              <a:t>‹#›</a:t>
            </a:fld>
            <a:endParaRPr lang="en-US"/>
          </a:p>
        </p:txBody>
      </p:sp>
    </p:spTree>
    <p:extLst>
      <p:ext uri="{BB962C8B-B14F-4D97-AF65-F5344CB8AC3E}">
        <p14:creationId xmlns:p14="http://schemas.microsoft.com/office/powerpoint/2010/main" val="352195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a:t>
            </a:fld>
            <a:endParaRPr lang="en-US"/>
          </a:p>
        </p:txBody>
      </p:sp>
    </p:spTree>
    <p:extLst>
      <p:ext uri="{BB962C8B-B14F-4D97-AF65-F5344CB8AC3E}">
        <p14:creationId xmlns:p14="http://schemas.microsoft.com/office/powerpoint/2010/main" val="1279258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Vanishing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Audioslave – Show Me How to 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"Agile" brands including Extreme Programming and Scrum got started before the turn of the century,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 didn't really gain momentum until around 2004. Twenty years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Driven Development was probably the most visible of the "Extreme programming"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 was that you write tests first, and your tests describe the requirements and document the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tests drive development.  I think it's a great idea, and I love writing tests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it leads to cleaner architecture design and helps avoid over-building.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tests are correct, and they're passing, your system should be working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there's something lots of people don't notice.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D in TDD is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developer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more extreme ideas put forward by Extreme Programming is that these are the only tests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don't buy that.  For 2 reasons: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You can only write tests for what you know.  Bugs exist because of what you don't know, not just because of mistakes made by developers.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Developer time is precious.  They're good at building software.  The assistance that QA can provide not only saves precious developer time, but allows them to focus on what they do best – creating software, while testers can focus on what they do best – breaking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10</a:t>
            </a:fld>
            <a:endParaRPr lang="en-US"/>
          </a:p>
        </p:txBody>
      </p:sp>
    </p:spTree>
    <p:extLst>
      <p:ext uri="{BB962C8B-B14F-4D97-AF65-F5344CB8AC3E}">
        <p14:creationId xmlns:p14="http://schemas.microsoft.com/office/powerpoint/2010/main" val="67515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Future</a:t>
            </a:r>
          </a:p>
          <a:p>
            <a:r>
              <a:rPr lang="en-US" dirty="0"/>
              <a:t>Huey Lewis and the News – The Power of Love</a:t>
            </a:r>
          </a:p>
          <a:p>
            <a:endParaRPr lang="en-US" dirty="0"/>
          </a:p>
          <a:p>
            <a:r>
              <a:rPr lang="en-US" dirty="0"/>
              <a:t>Red, Green. Refactor.</a:t>
            </a:r>
          </a:p>
          <a:p>
            <a:endParaRPr lang="en-US" dirty="0"/>
          </a:p>
          <a:p>
            <a:r>
              <a:rPr lang="en-US" dirty="0"/>
              <a:t>Write a test, watch it fail.</a:t>
            </a:r>
            <a:br>
              <a:rPr lang="en-US" dirty="0"/>
            </a:br>
            <a:r>
              <a:rPr lang="en-US" dirty="0"/>
              <a:t>Write just enough code to make it pass.</a:t>
            </a:r>
          </a:p>
          <a:p>
            <a:r>
              <a:rPr lang="en-US" dirty="0"/>
              <a:t>Then refactor the code to make it reliable and maintainable and extensible and probably some other "</a:t>
            </a:r>
            <a:r>
              <a:rPr lang="en-US" dirty="0" err="1"/>
              <a:t>ibles</a:t>
            </a:r>
            <a:r>
              <a:rPr lang="en-US" dirty="0"/>
              <a:t>"</a:t>
            </a:r>
          </a:p>
          <a:p>
            <a:r>
              <a:rPr lang="en-US" dirty="0"/>
              <a:t>And you'll know your changes work, if your tests still pass.</a:t>
            </a:r>
          </a:p>
          <a:p>
            <a:endParaRPr lang="en-US" dirty="0"/>
          </a:p>
          <a:p>
            <a:r>
              <a:rPr lang="en-US" dirty="0"/>
              <a:t>Continuous Delivery is how you accomplish this. </a:t>
            </a:r>
          </a:p>
          <a:p>
            <a:endParaRPr lang="en-US" dirty="0"/>
          </a:p>
          <a:p>
            <a:r>
              <a:rPr lang="en-US" dirty="0"/>
              <a:t>A lot of developers feel like writing tests (never mind writing them first) is a waste of time.</a:t>
            </a:r>
          </a:p>
          <a:p>
            <a:r>
              <a:rPr lang="en-US" dirty="0"/>
              <a:t>And it is if you never run them.</a:t>
            </a:r>
          </a:p>
          <a:p>
            <a:br>
              <a:rPr lang="en-US" dirty="0"/>
            </a:br>
            <a:r>
              <a:rPr lang="en-US" dirty="0"/>
              <a:t>But if you run them all the time, and your tests are meaningful (and reliable), </a:t>
            </a:r>
          </a:p>
          <a:p>
            <a:r>
              <a:rPr lang="en-US" dirty="0"/>
              <a:t>it gives you tremendous confidence and allows you to increase momentum, </a:t>
            </a:r>
          </a:p>
          <a:p>
            <a:r>
              <a:rPr lang="en-US" dirty="0"/>
              <a:t>because you'll know (almost) immediately when they fail, and (hopefully) what caused the problem.</a:t>
            </a:r>
          </a:p>
          <a:p>
            <a:endParaRPr lang="en-US" dirty="0"/>
          </a:p>
          <a:p>
            <a:r>
              <a:rPr lang="en-US" dirty="0"/>
              <a:t>If you have tests you can count on (both unit tests that check the code – and functional tests that check the business requirements)</a:t>
            </a:r>
            <a:br>
              <a:rPr lang="en-US" dirty="0"/>
            </a:br>
            <a:r>
              <a:rPr lang="en-US" dirty="0"/>
              <a:t>you can have the confidence to release software faster, and the ability to roll back at the point of failure.</a:t>
            </a:r>
          </a:p>
        </p:txBody>
      </p:sp>
      <p:sp>
        <p:nvSpPr>
          <p:cNvPr id="4" name="Slide Number Placeholder 3"/>
          <p:cNvSpPr>
            <a:spLocks noGrp="1"/>
          </p:cNvSpPr>
          <p:nvPr>
            <p:ph type="sldNum" sz="quarter" idx="5"/>
          </p:nvPr>
        </p:nvSpPr>
        <p:spPr/>
        <p:txBody>
          <a:bodyPr/>
          <a:lstStyle/>
          <a:p>
            <a:fld id="{6842DD45-1C5F-9D41-9139-C094EABC5E36}" type="slidenum">
              <a:rPr lang="en-US" smtClean="0"/>
              <a:t>11</a:t>
            </a:fld>
            <a:endParaRPr lang="en-US"/>
          </a:p>
        </p:txBody>
      </p:sp>
    </p:spTree>
    <p:extLst>
      <p:ext uri="{BB962C8B-B14F-4D97-AF65-F5344CB8AC3E}">
        <p14:creationId xmlns:p14="http://schemas.microsoft.com/office/powerpoint/2010/main" val="1987092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Nirvana – Smells Like Teen Spirit</a:t>
            </a:r>
          </a:p>
          <a:p>
            <a:endParaRPr lang="en-US" dirty="0"/>
          </a:p>
          <a:p>
            <a:r>
              <a:rPr lang="en-US" dirty="0"/>
              <a:t>I mentioned refactoring.  Tests enable refactoring.</a:t>
            </a:r>
          </a:p>
          <a:p>
            <a:r>
              <a:rPr lang="en-US" dirty="0"/>
              <a:t>Refactoring is the process of making code that works – still work after you make a change.</a:t>
            </a:r>
          </a:p>
          <a:p>
            <a:r>
              <a:rPr lang="en-US" dirty="0"/>
              <a:t>If you make a change, and your tests still pass, you didn't break it.  </a:t>
            </a:r>
          </a:p>
          <a:p>
            <a:endParaRPr lang="en-US" dirty="0"/>
          </a:p>
          <a:p>
            <a:r>
              <a:rPr lang="en-US" dirty="0"/>
              <a:t>Getting code to work is one thing.  Being able to fix it or extend it is another thing.  </a:t>
            </a:r>
          </a:p>
          <a:p>
            <a:endParaRPr lang="en-US" dirty="0"/>
          </a:p>
          <a:p>
            <a:r>
              <a:rPr lang="en-US" dirty="0"/>
              <a:t>But if your code is already working, nobody wants to pay for you to refactor it.</a:t>
            </a:r>
          </a:p>
          <a:p>
            <a:r>
              <a:rPr lang="en-US" dirty="0"/>
              <a:t>Until your code is so complex and tangled that you can't change it without breaking something.</a:t>
            </a:r>
          </a:p>
          <a:p>
            <a:endParaRPr lang="en-US" dirty="0"/>
          </a:p>
          <a:p>
            <a:r>
              <a:rPr lang="en-US" dirty="0"/>
              <a:t>Martin Fowler wrote the seminal book on Refactoring.</a:t>
            </a:r>
          </a:p>
          <a:p>
            <a:r>
              <a:rPr lang="en-US" dirty="0"/>
              <a:t>But the general idea is to follow simple pattern to make it easier to understand, more extensible, and not coincidentally – more easily testable.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12</a:t>
            </a:fld>
            <a:endParaRPr lang="en-US"/>
          </a:p>
        </p:txBody>
      </p:sp>
    </p:spTree>
    <p:extLst>
      <p:ext uri="{BB962C8B-B14F-4D97-AF65-F5344CB8AC3E}">
        <p14:creationId xmlns:p14="http://schemas.microsoft.com/office/powerpoint/2010/main" val="3838354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Order – Bizarre Love Triangle</a:t>
            </a:r>
          </a:p>
          <a:p>
            <a:endParaRPr lang="en-US" dirty="0"/>
          </a:p>
          <a:p>
            <a:r>
              <a:rPr lang="en-US" dirty="0"/>
              <a:t>Design Patterns were all the rage.  </a:t>
            </a:r>
          </a:p>
          <a:p>
            <a:r>
              <a:rPr lang="en-US" dirty="0"/>
              <a:t>You weren't a REAL DEVELOPER (with all caps) until you'd read the Gang of Four book </a:t>
            </a:r>
          </a:p>
          <a:p>
            <a:r>
              <a:rPr lang="en-US" dirty="0"/>
              <a:t>and implemented an Abstract Factory Observer Builder Singleton Decorator pattern from scratch.</a:t>
            </a:r>
          </a:p>
          <a:p>
            <a:endParaRPr lang="en-US" dirty="0"/>
          </a:p>
          <a:p>
            <a:r>
              <a:rPr lang="en-US" dirty="0"/>
              <a:t>But at a more sensible level, design patterns are just repeatable ways of solving similar problems.</a:t>
            </a:r>
          </a:p>
          <a:p>
            <a:endParaRPr lang="en-US" dirty="0"/>
          </a:p>
          <a:p>
            <a:r>
              <a:rPr lang="en-US" dirty="0"/>
              <a:t>Refactoring code so that you have functions with simple inputs and outputs, not only makes it easier to understand,</a:t>
            </a:r>
          </a:p>
          <a:p>
            <a:r>
              <a:rPr lang="en-US" dirty="0"/>
              <a:t>it allows you to test it easier, at a lower level.</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13</a:t>
            </a:fld>
            <a:endParaRPr lang="en-US"/>
          </a:p>
        </p:txBody>
      </p:sp>
    </p:spTree>
    <p:extLst>
      <p:ext uri="{BB962C8B-B14F-4D97-AF65-F5344CB8AC3E}">
        <p14:creationId xmlns:p14="http://schemas.microsoft.com/office/powerpoint/2010/main" val="348076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Stevie Wonder – Higher Ground</a:t>
            </a:r>
          </a:p>
          <a:p>
            <a:endParaRPr lang="en-US" dirty="0"/>
          </a:p>
          <a:p>
            <a:r>
              <a:rPr lang="en-US" dirty="0"/>
              <a:t>Dan North – </a:t>
            </a:r>
            <a:r>
              <a:rPr lang="en-US" dirty="0" err="1"/>
              <a:t>JBehave</a:t>
            </a:r>
            <a:endParaRPr lang="en-US" dirty="0"/>
          </a:p>
          <a:p>
            <a:r>
              <a:rPr lang="en-US" dirty="0" err="1"/>
              <a:t>Aslok</a:t>
            </a:r>
            <a:r>
              <a:rPr lang="en-US" dirty="0"/>
              <a:t> </a:t>
            </a:r>
            <a:r>
              <a:rPr lang="en-US" dirty="0" err="1"/>
              <a:t>Hellosy</a:t>
            </a:r>
            <a:r>
              <a:rPr lang="en-US" dirty="0"/>
              <a:t> – Cucumber</a:t>
            </a:r>
          </a:p>
          <a:p>
            <a:endParaRPr lang="en-US" dirty="0"/>
          </a:p>
          <a:p>
            <a:r>
              <a:rPr lang="en-US" dirty="0"/>
              <a:t>Given When Then</a:t>
            </a:r>
          </a:p>
          <a:p>
            <a:endParaRPr lang="en-US" dirty="0"/>
          </a:p>
          <a:p>
            <a:r>
              <a:rPr lang="en-US" dirty="0"/>
              <a:t>BDD wasn't supposed to be about writing tests with those three magic words.</a:t>
            </a:r>
            <a:br>
              <a:rPr lang="en-US" dirty="0"/>
            </a:br>
            <a:r>
              <a:rPr lang="en-US" dirty="0"/>
              <a:t>It was originally intended as a way to communicate – with customers, with end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BDD is supposed to be able people talking to each other, not testers writing automation with awkwardly phrased steps that nobody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lots of regular expressions.</a:t>
            </a:r>
          </a:p>
          <a:p>
            <a:endParaRPr lang="en-US" dirty="0"/>
          </a:p>
          <a:p>
            <a:r>
              <a:rPr lang="en-US" dirty="0"/>
              <a:t>But there is another part of a user story, that is often forgotten, because it's not automated.</a:t>
            </a:r>
          </a:p>
          <a:p>
            <a:endParaRPr lang="en-US" dirty="0"/>
          </a:p>
          <a:p>
            <a:r>
              <a:rPr lang="en-US" dirty="0"/>
              <a:t>"As a &lt;role&gt;</a:t>
            </a:r>
            <a:br>
              <a:rPr lang="en-US" dirty="0"/>
            </a:br>
            <a:r>
              <a:rPr lang="en-US" dirty="0"/>
              <a:t>I want to &lt;do something&gt;</a:t>
            </a:r>
          </a:p>
          <a:p>
            <a:r>
              <a:rPr lang="en-US" dirty="0"/>
              <a:t>So that I can &lt;achieve benefit&gt;</a:t>
            </a:r>
          </a:p>
          <a:p>
            <a:endParaRPr lang="en-US" dirty="0"/>
          </a:p>
          <a:p>
            <a:r>
              <a:rPr lang="en-US" dirty="0"/>
              <a:t>It not only provides context, but gives a reason.</a:t>
            </a:r>
            <a:br>
              <a:rPr lang="en-US" dirty="0"/>
            </a:br>
            <a:r>
              <a:rPr lang="en-US" dirty="0"/>
              <a:t>If you can't answer this, maybe you shouldn't be building the feature.</a:t>
            </a:r>
          </a:p>
          <a:p>
            <a:endParaRPr lang="en-US" dirty="0"/>
          </a:p>
          <a:p>
            <a:r>
              <a:rPr lang="en-US" dirty="0"/>
              <a:t>Cucumber is just some glue that connects plain English (or whatever language you speak) requirements</a:t>
            </a:r>
          </a:p>
          <a:p>
            <a:r>
              <a:rPr lang="en-US" dirty="0"/>
              <a:t>with automated test functions.  Which is a pretty cool (and pretty simple) idea.</a:t>
            </a:r>
          </a:p>
          <a:p>
            <a:endParaRPr lang="en-US" dirty="0"/>
          </a:p>
          <a:p>
            <a:r>
              <a:rPr lang="en-US" dirty="0"/>
              <a:t>But it's meant to provide examples of behaviors.</a:t>
            </a:r>
          </a:p>
          <a:p>
            <a:br>
              <a:rPr lang="en-US" dirty="0"/>
            </a:br>
            <a:r>
              <a:rPr lang="en-US" dirty="0"/>
              <a:t>If you have "BDD" tests that read</a:t>
            </a:r>
          </a:p>
          <a:p>
            <a:br>
              <a:rPr lang="en-US" dirty="0"/>
            </a:br>
            <a:r>
              <a:rPr lang="en-US" dirty="0"/>
              <a:t>"Given I'm on the home page</a:t>
            </a:r>
          </a:p>
          <a:p>
            <a:r>
              <a:rPr lang="en-US" dirty="0"/>
              <a:t>When I click on the login button</a:t>
            </a:r>
            <a:br>
              <a:rPr lang="en-US" dirty="0"/>
            </a:br>
            <a:r>
              <a:rPr lang="en-US" dirty="0"/>
              <a:t>And And And</a:t>
            </a:r>
          </a:p>
          <a:p>
            <a:r>
              <a:rPr lang="en-US" dirty="0"/>
              <a:t>Then it completes the order"</a:t>
            </a:r>
            <a:br>
              <a:rPr lang="en-US" dirty="0"/>
            </a:br>
            <a:br>
              <a:rPr lang="en-US" dirty="0"/>
            </a:br>
            <a:r>
              <a:rPr lang="en-US" dirty="0"/>
              <a:t>you're doing it wrong.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14</a:t>
            </a:fld>
            <a:endParaRPr lang="en-US"/>
          </a:p>
        </p:txBody>
      </p:sp>
    </p:spTree>
    <p:extLst>
      <p:ext uri="{BB962C8B-B14F-4D97-AF65-F5344CB8AC3E}">
        <p14:creationId xmlns:p14="http://schemas.microsoft.com/office/powerpoint/2010/main" val="415495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 Club</a:t>
            </a:r>
          </a:p>
          <a:p>
            <a:r>
              <a:rPr lang="en-US" dirty="0"/>
              <a:t>The Pixies – Where is my Mind</a:t>
            </a:r>
          </a:p>
          <a:p>
            <a:endParaRPr lang="en-US" dirty="0"/>
          </a:p>
          <a:p>
            <a:r>
              <a:rPr lang="en-US" dirty="0"/>
              <a:t>DevOps was somewhat of a late-comer. At least the term.</a:t>
            </a:r>
          </a:p>
          <a:p>
            <a:r>
              <a:rPr lang="en-US" dirty="0"/>
              <a:t>But it comes out of the "agile" idea of cross functional teams.  </a:t>
            </a:r>
          </a:p>
          <a:p>
            <a:endParaRPr lang="en-US" dirty="0"/>
          </a:p>
          <a:p>
            <a:r>
              <a:rPr lang="en-US" dirty="0"/>
              <a:t>Nobody talks about this.</a:t>
            </a:r>
          </a:p>
          <a:p>
            <a:endParaRPr lang="en-US" dirty="0"/>
          </a:p>
          <a:p>
            <a:r>
              <a:rPr lang="en-US" dirty="0"/>
              <a:t>That developers and operations teams should work together. </a:t>
            </a:r>
          </a:p>
          <a:p>
            <a:r>
              <a:rPr lang="en-US" dirty="0"/>
              <a:t>That working code and reliable environments cannot exist in isolation.</a:t>
            </a:r>
            <a:br>
              <a:rPr lang="en-US" dirty="0"/>
            </a:br>
            <a:r>
              <a:rPr lang="en-US" dirty="0"/>
              <a:t>It works for me is no longer an excuse.</a:t>
            </a:r>
          </a:p>
          <a:p>
            <a:endParaRPr lang="en-US" dirty="0"/>
          </a:p>
          <a:p>
            <a:r>
              <a:rPr lang="en-US" dirty="0"/>
              <a:t>You can't have continuous delivery without it.</a:t>
            </a:r>
          </a:p>
          <a:p>
            <a:r>
              <a:rPr lang="en-US" dirty="0"/>
              <a:t>But somehow, </a:t>
            </a:r>
            <a:r>
              <a:rPr lang="en-US" dirty="0" err="1"/>
              <a:t>devops</a:t>
            </a:r>
            <a:r>
              <a:rPr lang="en-US" dirty="0"/>
              <a:t> has become it's own silo.</a:t>
            </a:r>
          </a:p>
          <a:p>
            <a:endParaRPr lang="en-US" dirty="0"/>
          </a:p>
          <a:p>
            <a:r>
              <a:rPr lang="en-US" dirty="0"/>
              <a:t>This may come from the excesses of the pendulum having swung the other way, </a:t>
            </a:r>
          </a:p>
          <a:p>
            <a:r>
              <a:rPr lang="en-US" dirty="0"/>
              <a:t>where developers were given the keys to the kingdom</a:t>
            </a:r>
          </a:p>
          <a:p>
            <a:r>
              <a:rPr lang="en-US" dirty="0"/>
              <a:t>and deployed unscalable, insecure applications to the cloud, and racked up huge AWS bills – even when they didn't expose sensitive data.</a:t>
            </a:r>
          </a:p>
          <a:p>
            <a:endParaRPr lang="en-US" dirty="0"/>
          </a:p>
          <a:p>
            <a:r>
              <a:rPr lang="en-US" dirty="0"/>
              <a:t>I guess all I have to say here, is that there ought to be a middle ground, and can't we all just get along?</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15</a:t>
            </a:fld>
            <a:endParaRPr lang="en-US"/>
          </a:p>
        </p:txBody>
      </p:sp>
    </p:spTree>
    <p:extLst>
      <p:ext uri="{BB962C8B-B14F-4D97-AF65-F5344CB8AC3E}">
        <p14:creationId xmlns:p14="http://schemas.microsoft.com/office/powerpoint/2010/main" val="334549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Rider</a:t>
            </a:r>
          </a:p>
          <a:p>
            <a:r>
              <a:rPr lang="en-US" dirty="0"/>
              <a:t>Steppenwolf – Born to be Wild</a:t>
            </a:r>
          </a:p>
          <a:p>
            <a:endParaRPr lang="en-US" dirty="0"/>
          </a:p>
          <a:p>
            <a:r>
              <a:rPr lang="en-US" dirty="0"/>
              <a:t>In 2008 the economy crashed. </a:t>
            </a:r>
          </a:p>
          <a:p>
            <a:r>
              <a:rPr lang="en-US" dirty="0"/>
              <a:t>This time it wasn't because of silly sock puppets selling pet food or overhyped companies selling books or groceries online.</a:t>
            </a:r>
          </a:p>
          <a:p>
            <a:endParaRPr lang="en-US" dirty="0"/>
          </a:p>
          <a:p>
            <a:r>
              <a:rPr lang="en-US" dirty="0"/>
              <a:t>But once again, people started thinking about saving money.</a:t>
            </a:r>
          </a:p>
          <a:p>
            <a:br>
              <a:rPr lang="en-US" dirty="0"/>
            </a:br>
            <a:r>
              <a:rPr lang="en-US" dirty="0"/>
              <a:t>TDD and BDD are supposed to help you build the simplest thing that can possibly work </a:t>
            </a:r>
          </a:p>
          <a:p>
            <a:r>
              <a:rPr lang="en-US" dirty="0"/>
              <a:t>and Continuous Delivery is meant to get it in the hands of customers as soon as possible</a:t>
            </a:r>
          </a:p>
          <a:p>
            <a:endParaRPr lang="en-US" dirty="0"/>
          </a:p>
          <a:p>
            <a:r>
              <a:rPr lang="en-US" dirty="0"/>
              <a:t>But the Lean Startup, by Steve Blank, asks the question – should we even build it?</a:t>
            </a:r>
          </a:p>
          <a:p>
            <a:endParaRPr lang="en-US" dirty="0"/>
          </a:p>
          <a:p>
            <a:r>
              <a:rPr lang="en-US" dirty="0"/>
              <a:t>Customer Development is the idea that not only should customers be involved in development</a:t>
            </a:r>
          </a:p>
          <a:p>
            <a:r>
              <a:rPr lang="en-US" dirty="0"/>
              <a:t>but they should be involved before.  </a:t>
            </a:r>
          </a:p>
          <a:p>
            <a:r>
              <a:rPr lang="en-US" dirty="0"/>
              <a:t>Ask them if they would pay for this feature.</a:t>
            </a:r>
          </a:p>
          <a:p>
            <a:r>
              <a:rPr lang="en-US" dirty="0"/>
              <a:t>Build a minimum viable product and get it in front of them.</a:t>
            </a:r>
          </a:p>
          <a:p>
            <a:endParaRPr lang="en-US" dirty="0"/>
          </a:p>
          <a:p>
            <a:r>
              <a:rPr lang="en-US" dirty="0"/>
              <a:t>Somehow this became – build a fancy landing page and some mockups and sell vaporware.</a:t>
            </a:r>
          </a:p>
          <a:p>
            <a:endParaRPr lang="en-US" dirty="0"/>
          </a:p>
          <a:p>
            <a:r>
              <a:rPr lang="en-US" dirty="0"/>
              <a:t>But there is a good idea in here.</a:t>
            </a:r>
          </a:p>
          <a:p>
            <a:r>
              <a:rPr lang="en-US" dirty="0"/>
              <a:t>Code costs money to maintain, and the more code you have, the more complexity you have, and the more potential bugs.</a:t>
            </a:r>
            <a:br>
              <a:rPr lang="en-US" dirty="0"/>
            </a:br>
            <a:r>
              <a:rPr lang="en-US" dirty="0"/>
              <a:t>Less code, fewer bugs, less cost.</a:t>
            </a:r>
            <a:br>
              <a:rPr lang="en-US" dirty="0"/>
            </a:br>
            <a:br>
              <a:rPr lang="en-US" dirty="0"/>
            </a:br>
            <a:r>
              <a:rPr lang="en-US" dirty="0"/>
              <a:t>Lean came out of Japanese auto manufacturing.  </a:t>
            </a:r>
          </a:p>
          <a:p>
            <a:r>
              <a:rPr lang="en-US" dirty="0"/>
              <a:t>The goal is to eliminate waste.  </a:t>
            </a:r>
          </a:p>
          <a:p>
            <a:r>
              <a:rPr lang="en-US" dirty="0"/>
              <a:t>Wasted time and materials.</a:t>
            </a:r>
          </a:p>
          <a:p>
            <a:endParaRPr lang="en-US" dirty="0"/>
          </a:p>
          <a:p>
            <a:r>
              <a:rPr lang="en-US" dirty="0"/>
              <a:t>On an assembly line, a stoppage means people are standing around.</a:t>
            </a:r>
          </a:p>
          <a:p>
            <a:r>
              <a:rPr lang="en-US" dirty="0"/>
              <a:t>But even worse, a defect found after release can result in lawsuits, recalls, and bad reputation.</a:t>
            </a:r>
          </a:p>
          <a:p>
            <a:endParaRPr lang="en-US" dirty="0"/>
          </a:p>
          <a:p>
            <a:r>
              <a:rPr lang="en-US" dirty="0"/>
              <a:t>Kanban</a:t>
            </a:r>
          </a:p>
          <a:p>
            <a:r>
              <a:rPr lang="en-US" dirty="0"/>
              <a:t>Take one task at a time</a:t>
            </a:r>
          </a:p>
          <a:p>
            <a:r>
              <a:rPr lang="en-US" dirty="0"/>
              <a:t>Pull the chain </a:t>
            </a:r>
          </a:p>
          <a:p>
            <a:r>
              <a:rPr lang="en-US" dirty="0"/>
              <a:t>Anyone can stop production if they see an issue</a:t>
            </a:r>
          </a:p>
          <a:p>
            <a:r>
              <a:rPr lang="en-US" dirty="0"/>
              <a:t>Trust your employees to do the right thing</a:t>
            </a:r>
          </a:p>
          <a:p>
            <a:r>
              <a:rPr lang="en-US" dirty="0"/>
              <a:t>Empower them to make a difference in quality, and efficiency.</a:t>
            </a:r>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16</a:t>
            </a:fld>
            <a:endParaRPr lang="en-US"/>
          </a:p>
        </p:txBody>
      </p:sp>
    </p:spTree>
    <p:extLst>
      <p:ext uri="{BB962C8B-B14F-4D97-AF65-F5344CB8AC3E}">
        <p14:creationId xmlns:p14="http://schemas.microsoft.com/office/powerpoint/2010/main" val="109316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 The Beatles</a:t>
            </a:r>
          </a:p>
          <a:p>
            <a:r>
              <a:rPr lang="en-US" dirty="0"/>
              <a:t>Norwegian Wood	</a:t>
            </a:r>
          </a:p>
          <a:p>
            <a:endParaRPr lang="en-US" dirty="0"/>
          </a:p>
          <a:p>
            <a:endParaRPr lang="en-US" dirty="0"/>
          </a:p>
          <a:p>
            <a:r>
              <a:rPr lang="en-US" dirty="0"/>
              <a:t>And finally, we get to pair programming.</a:t>
            </a:r>
          </a:p>
        </p:txBody>
      </p:sp>
      <p:sp>
        <p:nvSpPr>
          <p:cNvPr id="4" name="Slide Number Placeholder 3"/>
          <p:cNvSpPr>
            <a:spLocks noGrp="1"/>
          </p:cNvSpPr>
          <p:nvPr>
            <p:ph type="sldNum" sz="quarter" idx="5"/>
          </p:nvPr>
        </p:nvSpPr>
        <p:spPr/>
        <p:txBody>
          <a:bodyPr/>
          <a:lstStyle/>
          <a:p>
            <a:fld id="{6842DD45-1C5F-9D41-9139-C094EABC5E36}" type="slidenum">
              <a:rPr lang="en-US" smtClean="0"/>
              <a:t>17</a:t>
            </a:fld>
            <a:endParaRPr lang="en-US"/>
          </a:p>
        </p:txBody>
      </p:sp>
    </p:spTree>
    <p:extLst>
      <p:ext uri="{BB962C8B-B14F-4D97-AF65-F5344CB8AC3E}">
        <p14:creationId xmlns:p14="http://schemas.microsoft.com/office/powerpoint/2010/main" val="347935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Beatles – Come Together</a:t>
            </a:r>
          </a:p>
        </p:txBody>
      </p:sp>
      <p:sp>
        <p:nvSpPr>
          <p:cNvPr id="4" name="Slide Number Placeholder 3"/>
          <p:cNvSpPr>
            <a:spLocks noGrp="1"/>
          </p:cNvSpPr>
          <p:nvPr>
            <p:ph type="sldNum" sz="quarter" idx="5"/>
          </p:nvPr>
        </p:nvSpPr>
        <p:spPr/>
        <p:txBody>
          <a:bodyPr/>
          <a:lstStyle/>
          <a:p>
            <a:fld id="{6842DD45-1C5F-9D41-9139-C094EABC5E36}" type="slidenum">
              <a:rPr lang="en-US" smtClean="0"/>
              <a:t>19</a:t>
            </a:fld>
            <a:endParaRPr lang="en-US"/>
          </a:p>
        </p:txBody>
      </p:sp>
    </p:spTree>
    <p:extLst>
      <p:ext uri="{BB962C8B-B14F-4D97-AF65-F5344CB8AC3E}">
        <p14:creationId xmlns:p14="http://schemas.microsoft.com/office/powerpoint/2010/main" val="4082662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Baba O'Reilly – The Who</a:t>
            </a:r>
          </a:p>
          <a:p>
            <a:r>
              <a:rPr lang="en-US" dirty="0"/>
              <a:t>Who can it be now – Men at Work</a:t>
            </a:r>
          </a:p>
          <a:p>
            <a:endParaRPr lang="en-US" dirty="0"/>
          </a:p>
          <a:p>
            <a:r>
              <a:rPr lang="en-US" dirty="0"/>
              <a:t>Who can </a:t>
            </a:r>
            <a:r>
              <a:rPr lang="en-US"/>
              <a:t>do it?</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20</a:t>
            </a:fld>
            <a:endParaRPr lang="en-US"/>
          </a:p>
        </p:txBody>
      </p:sp>
    </p:spTree>
    <p:extLst>
      <p:ext uri="{BB962C8B-B14F-4D97-AF65-F5344CB8AC3E}">
        <p14:creationId xmlns:p14="http://schemas.microsoft.com/office/powerpoint/2010/main" val="410516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Aaron. I'm a tester.</a:t>
            </a:r>
          </a:p>
          <a:p>
            <a:r>
              <a:rPr lang="en-US" dirty="0"/>
              <a:t>And it's been 25 years since I wrote my first defect.</a:t>
            </a:r>
          </a:p>
          <a:p>
            <a:r>
              <a:rPr lang="en-US" dirty="0"/>
              <a:t>Bug, we called them bugs back then.</a:t>
            </a:r>
          </a:p>
          <a:p>
            <a:endParaRPr lang="en-US" dirty="0"/>
          </a:p>
          <a:p>
            <a:r>
              <a:rPr lang="en-US" dirty="0"/>
              <a:t>I have a QA strategy consulting business, and I'm the test architect at the Massachusetts Medical Society, publisher of the New England Journal of Medicine.</a:t>
            </a:r>
          </a:p>
          <a:p>
            <a:endParaRPr lang="en-US" dirty="0"/>
          </a:p>
          <a:p>
            <a:r>
              <a:rPr lang="en-US" dirty="0"/>
              <a:t>I live in Montana, in the woods.</a:t>
            </a:r>
          </a:p>
          <a:p>
            <a:r>
              <a:rPr lang="en-US" dirty="0"/>
              <a:t>I work in a yurt – a big round tent –  that's my office. It's nice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a:t>
            </a:fld>
            <a:endParaRPr lang="en-US"/>
          </a:p>
        </p:txBody>
      </p:sp>
    </p:spTree>
    <p:extLst>
      <p:ext uri="{BB962C8B-B14F-4D97-AF65-F5344CB8AC3E}">
        <p14:creationId xmlns:p14="http://schemas.microsoft.com/office/powerpoint/2010/main" val="335552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So how can you do pair testing?</a:t>
            </a:r>
            <a:br>
              <a:rPr lang="en-US" dirty="0"/>
            </a:br>
            <a:r>
              <a:rPr lang="en-US" dirty="0"/>
              <a:t>And what can you do effectively?</a:t>
            </a:r>
          </a:p>
          <a:p>
            <a:endParaRPr lang="en-US" dirty="0"/>
          </a:p>
          <a:p>
            <a:r>
              <a:rPr lang="en-US" dirty="0"/>
              <a:t>Any task that involves communicating is great for collaborating</a:t>
            </a:r>
          </a:p>
          <a:p>
            <a:endParaRPr lang="en-US" dirty="0"/>
          </a:p>
          <a:p>
            <a:r>
              <a:rPr lang="en-US" dirty="0"/>
              <a:t>Whether it's in person, sitting side by side, or just looking over someone else's shoulder</a:t>
            </a:r>
          </a:p>
          <a:p>
            <a:endParaRPr lang="en-US" dirty="0"/>
          </a:p>
          <a:p>
            <a:r>
              <a:rPr lang="en-US" dirty="0"/>
              <a:t>It doesn't have to be writing code</a:t>
            </a:r>
          </a:p>
          <a:p>
            <a:r>
              <a:rPr lang="en-US" dirty="0"/>
              <a:t>It can be exploratory testing</a:t>
            </a:r>
            <a:br>
              <a:rPr lang="en-US" dirty="0"/>
            </a:br>
            <a:r>
              <a:rPr lang="en-US" dirty="0"/>
              <a:t>This works well coupled with automation</a:t>
            </a:r>
          </a:p>
          <a:p>
            <a:r>
              <a:rPr lang="en-US" dirty="0"/>
              <a:t>Or any two complimentary tasks</a:t>
            </a:r>
          </a:p>
          <a:p>
            <a:endParaRPr lang="en-US" dirty="0"/>
          </a:p>
          <a:p>
            <a:pPr>
              <a:spcAft>
                <a:spcPts val="1200"/>
              </a:spcAft>
            </a:pPr>
            <a:r>
              <a:rPr lang="en-US" sz="1200" dirty="0"/>
              <a:t>Find bugs / Troubleshoot issues</a:t>
            </a:r>
          </a:p>
          <a:p>
            <a:pPr>
              <a:spcAft>
                <a:spcPts val="1200"/>
              </a:spcAft>
            </a:pPr>
            <a:r>
              <a:rPr lang="en-US" sz="1200" dirty="0"/>
              <a:t>Research / Exploratory Testing / Usability</a:t>
            </a:r>
          </a:p>
          <a:p>
            <a:pPr>
              <a:spcAft>
                <a:spcPts val="1200"/>
              </a:spcAft>
            </a:pPr>
            <a:r>
              <a:rPr lang="en-US" sz="1200" dirty="0"/>
              <a:t>Writing and Fixing automation</a:t>
            </a:r>
          </a:p>
          <a:p>
            <a:pPr>
              <a:spcAft>
                <a:spcPts val="1200"/>
              </a:spcAft>
            </a:pPr>
            <a:r>
              <a:rPr lang="en-US" sz="1200" dirty="0"/>
              <a:t>Complimentary Tasks</a:t>
            </a:r>
          </a:p>
          <a:p>
            <a:pPr>
              <a:spcAft>
                <a:spcPts val="1200"/>
              </a:spcAft>
            </a:pPr>
            <a:r>
              <a:rPr lang="en-US" sz="1200" dirty="0"/>
              <a:t>Code / Deploy / Run Test / Check Results</a:t>
            </a:r>
          </a:p>
          <a:p>
            <a:pPr>
              <a:spcAft>
                <a:spcPts val="1200"/>
              </a:spcAft>
            </a:pPr>
            <a:r>
              <a:rPr lang="en-US" sz="1200" dirty="0"/>
              <a:t>Proofreading / Documentation</a:t>
            </a:r>
          </a:p>
          <a:p>
            <a:pPr>
              <a:spcAft>
                <a:spcPts val="1200"/>
              </a:spcAft>
            </a:pPr>
            <a:r>
              <a:rPr lang="en-US" sz="1200" dirty="0"/>
              <a:t>Refactoring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21</a:t>
            </a:fld>
            <a:endParaRPr lang="en-US"/>
          </a:p>
        </p:txBody>
      </p:sp>
    </p:spTree>
    <p:extLst>
      <p:ext uri="{BB962C8B-B14F-4D97-AF65-F5344CB8AC3E}">
        <p14:creationId xmlns:p14="http://schemas.microsoft.com/office/powerpoint/2010/main" val="303731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22</a:t>
            </a:fld>
            <a:endParaRPr lang="en-US"/>
          </a:p>
        </p:txBody>
      </p:sp>
    </p:spTree>
    <p:extLst>
      <p:ext uri="{BB962C8B-B14F-4D97-AF65-F5344CB8AC3E}">
        <p14:creationId xmlns:p14="http://schemas.microsoft.com/office/powerpoint/2010/main" val="2924725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Clash – Should I Stay or Should I Go?</a:t>
            </a:r>
          </a:p>
          <a:p>
            <a:endParaRPr lang="en-US" dirty="0"/>
          </a:p>
          <a:p>
            <a:r>
              <a:rPr lang="en-US" dirty="0"/>
              <a:t>Pair Testing Concerns</a:t>
            </a:r>
          </a:p>
          <a:p>
            <a:br>
              <a:rPr lang="en-US" dirty="0"/>
            </a:br>
            <a:r>
              <a:rPr lang="en-US" dirty="0"/>
              <a:t>Is it a waste of time</a:t>
            </a:r>
          </a:p>
          <a:p>
            <a:r>
              <a:rPr lang="en-US" dirty="0"/>
              <a:t>or inefficient use of resources</a:t>
            </a:r>
          </a:p>
          <a:p>
            <a:r>
              <a:rPr lang="en-US" dirty="0"/>
              <a:t>Couldn't we be getting twice as much done with two people working independently?</a:t>
            </a:r>
          </a:p>
          <a:p>
            <a:r>
              <a:rPr lang="en-US" dirty="0"/>
              <a:t> </a:t>
            </a:r>
          </a:p>
          <a:p>
            <a:r>
              <a:rPr lang="en-US" dirty="0"/>
              <a:t>It's less productive</a:t>
            </a:r>
            <a:br>
              <a:rPr lang="en-US" dirty="0"/>
            </a:br>
            <a:r>
              <a:rPr lang="en-US" dirty="0"/>
              <a:t>People are talking or goofing off</a:t>
            </a:r>
            <a:br>
              <a:rPr lang="en-US" dirty="0"/>
            </a:br>
            <a:r>
              <a:rPr lang="en-US" dirty="0"/>
              <a:t>Not getting work done </a:t>
            </a:r>
          </a:p>
          <a:p>
            <a:endParaRPr lang="en-US" dirty="0"/>
          </a:p>
          <a:p>
            <a:r>
              <a:rPr lang="en-US" dirty="0"/>
              <a:t>Can you work effectively together</a:t>
            </a:r>
          </a:p>
          <a:p>
            <a:r>
              <a:rPr lang="en-US" dirty="0"/>
              <a:t>Communication</a:t>
            </a:r>
          </a:p>
          <a:p>
            <a:endParaRPr lang="en-US" dirty="0"/>
          </a:p>
          <a:p>
            <a:r>
              <a:rPr lang="en-US" dirty="0"/>
              <a:t>Are you nervous having someone watching you?</a:t>
            </a:r>
            <a:br>
              <a:rPr lang="en-US" dirty="0"/>
            </a:br>
            <a:r>
              <a:rPr lang="en-US" dirty="0"/>
              <a:t>Judging your typing skills</a:t>
            </a:r>
            <a:br>
              <a:rPr lang="en-US" dirty="0"/>
            </a:br>
            <a:r>
              <a:rPr lang="en-US" dirty="0"/>
              <a:t>Or your need to look up how to do something?</a:t>
            </a:r>
          </a:p>
          <a:p>
            <a:br>
              <a:rPr lang="en-US" dirty="0"/>
            </a:br>
            <a:r>
              <a:rPr lang="en-US" dirty="0"/>
              <a:t>How can you measure the effectiveness of Pair Testing?</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23</a:t>
            </a:fld>
            <a:endParaRPr lang="en-US"/>
          </a:p>
        </p:txBody>
      </p:sp>
    </p:spTree>
    <p:extLst>
      <p:ext uri="{BB962C8B-B14F-4D97-AF65-F5344CB8AC3E}">
        <p14:creationId xmlns:p14="http://schemas.microsoft.com/office/powerpoint/2010/main" val="719575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 Shop Boys – Opportunities</a:t>
            </a:r>
          </a:p>
          <a:p>
            <a:endParaRPr lang="en-US" dirty="0"/>
          </a:p>
          <a:p>
            <a:r>
              <a:rPr lang="en-US" dirty="0"/>
              <a:t>Pair Testing Benefits</a:t>
            </a:r>
          </a:p>
          <a:p>
            <a:endParaRPr lang="en-US" dirty="0"/>
          </a:p>
          <a:p>
            <a:r>
              <a:rPr lang="en-US" dirty="0"/>
              <a:t>When you work together</a:t>
            </a:r>
          </a:p>
          <a:p>
            <a:r>
              <a:rPr lang="en-US" dirty="0"/>
              <a:t>More eyes </a:t>
            </a:r>
          </a:p>
          <a:p>
            <a:r>
              <a:rPr lang="en-US" dirty="0"/>
              <a:t>Two heads are better than one</a:t>
            </a:r>
          </a:p>
          <a:p>
            <a:br>
              <a:rPr lang="en-US" dirty="0"/>
            </a:br>
            <a:r>
              <a:rPr lang="en-US" dirty="0"/>
              <a:t>Personally, I think it's fun.</a:t>
            </a:r>
          </a:p>
          <a:p>
            <a:r>
              <a:rPr lang="en-US" dirty="0"/>
              <a:t>It's a social activity that helps to break up a monotonous day.</a:t>
            </a:r>
          </a:p>
          <a:p>
            <a:endParaRPr lang="en-US" dirty="0"/>
          </a:p>
          <a:p>
            <a:r>
              <a:rPr lang="en-US" dirty="0"/>
              <a:t>It's motivating to work together,</a:t>
            </a:r>
          </a:p>
          <a:p>
            <a:r>
              <a:rPr lang="en-US" dirty="0"/>
              <a:t>and helps me be more productive by having someone to keep me focused on the task</a:t>
            </a:r>
          </a:p>
          <a:p>
            <a:endParaRPr lang="en-US" dirty="0"/>
          </a:p>
          <a:p>
            <a:r>
              <a:rPr lang="en-US" dirty="0"/>
              <a:t>And while I'm doing one think – looking for an XPATH locator for automation</a:t>
            </a:r>
          </a:p>
          <a:p>
            <a:r>
              <a:rPr lang="en-US" dirty="0"/>
              <a:t>my partner can be figuring out the expected API status code or database query to validate a result.</a:t>
            </a:r>
          </a:p>
          <a:p>
            <a:br>
              <a:rPr lang="en-US" dirty="0"/>
            </a:br>
            <a:r>
              <a:rPr lang="en-US" dirty="0"/>
              <a:t>Just having someone to catch obvious typos or logical inconsistencies, </a:t>
            </a:r>
          </a:p>
          <a:p>
            <a:r>
              <a:rPr lang="en-US" dirty="0"/>
              <a:t>suggest better variable or function names,</a:t>
            </a:r>
          </a:p>
          <a:p>
            <a:r>
              <a:rPr lang="en-US" dirty="0"/>
              <a:t>or a refactoring that makes something simpler </a:t>
            </a:r>
          </a:p>
          <a:p>
            <a:r>
              <a:rPr lang="en-US" dirty="0"/>
              <a:t>or a show new tool or pattern or technique that I might not know about.</a:t>
            </a:r>
          </a:p>
        </p:txBody>
      </p:sp>
      <p:sp>
        <p:nvSpPr>
          <p:cNvPr id="4" name="Slide Number Placeholder 3"/>
          <p:cNvSpPr>
            <a:spLocks noGrp="1"/>
          </p:cNvSpPr>
          <p:nvPr>
            <p:ph type="sldNum" sz="quarter" idx="5"/>
          </p:nvPr>
        </p:nvSpPr>
        <p:spPr/>
        <p:txBody>
          <a:bodyPr/>
          <a:lstStyle/>
          <a:p>
            <a:fld id="{6842DD45-1C5F-9D41-9139-C094EABC5E36}" type="slidenum">
              <a:rPr lang="en-US" smtClean="0"/>
              <a:t>24</a:t>
            </a:fld>
            <a:endParaRPr lang="en-US"/>
          </a:p>
        </p:txBody>
      </p:sp>
    </p:spTree>
    <p:extLst>
      <p:ext uri="{BB962C8B-B14F-4D97-AF65-F5344CB8AC3E}">
        <p14:creationId xmlns:p14="http://schemas.microsoft.com/office/powerpoint/2010/main" val="3953028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Whitney Houston – How Will I Know?</a:t>
            </a:r>
          </a:p>
          <a:p>
            <a:endParaRPr lang="en-US" dirty="0"/>
          </a:p>
          <a:p>
            <a:r>
              <a:rPr lang="en-US" dirty="0"/>
              <a:t>So how can you do pair testing?</a:t>
            </a:r>
            <a:br>
              <a:rPr lang="en-US" dirty="0"/>
            </a:br>
            <a:r>
              <a:rPr lang="en-US" dirty="0"/>
              <a:t>And what can you do effectively?</a:t>
            </a:r>
          </a:p>
          <a:p>
            <a:endParaRPr lang="en-US" dirty="0"/>
          </a:p>
          <a:p>
            <a:r>
              <a:rPr lang="en-US" dirty="0"/>
              <a:t>Any task that involves communicating is great for collaborating</a:t>
            </a:r>
          </a:p>
          <a:p>
            <a:endParaRPr lang="en-US" dirty="0"/>
          </a:p>
          <a:p>
            <a:r>
              <a:rPr lang="en-US" dirty="0"/>
              <a:t>Whether it's in person, sitting side by side, or just looking over someone else's shoulder</a:t>
            </a:r>
          </a:p>
          <a:p>
            <a:br>
              <a:rPr lang="en-US" dirty="0"/>
            </a:br>
            <a:r>
              <a:rPr lang="en-US" dirty="0"/>
              <a:t>Good tasks </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25</a:t>
            </a:fld>
            <a:endParaRPr lang="en-US"/>
          </a:p>
        </p:txBody>
      </p:sp>
    </p:spTree>
    <p:extLst>
      <p:ext uri="{BB962C8B-B14F-4D97-AF65-F5344CB8AC3E}">
        <p14:creationId xmlns:p14="http://schemas.microsoft.com/office/powerpoint/2010/main" val="281717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Paul, and Mary – If I had a Hammer</a:t>
            </a:r>
          </a:p>
          <a:p>
            <a:endParaRPr lang="en-US" dirty="0"/>
          </a:p>
          <a:p>
            <a:r>
              <a:rPr lang="en-US" dirty="0"/>
              <a:t>Pair Testing Tools</a:t>
            </a:r>
          </a:p>
          <a:p>
            <a:endParaRPr lang="en-US" dirty="0"/>
          </a:p>
          <a:p>
            <a:r>
              <a:rPr lang="en-US" dirty="0"/>
              <a:t>Remote pair testing wasn't always a possibility.</a:t>
            </a:r>
          </a:p>
          <a:p>
            <a:r>
              <a:rPr lang="en-US" dirty="0"/>
              <a:t>But thankfully remote tools have progressed a lot recently.</a:t>
            </a:r>
          </a:p>
          <a:p>
            <a:endParaRPr lang="en-US" dirty="0"/>
          </a:p>
          <a:p>
            <a:r>
              <a:rPr lang="en-US" dirty="0"/>
              <a:t>A simple screen sharing tool like TeamViewer</a:t>
            </a:r>
          </a:p>
          <a:p>
            <a:r>
              <a:rPr lang="en-US" dirty="0"/>
              <a:t>Meeting software like Zoom or Microsoft Teams</a:t>
            </a:r>
          </a:p>
          <a:p>
            <a:endParaRPr lang="en-US" dirty="0"/>
          </a:p>
          <a:p>
            <a:r>
              <a:rPr lang="en-US" dirty="0"/>
              <a:t>Browser-based code editors like </a:t>
            </a:r>
            <a:r>
              <a:rPr lang="en-US" dirty="0" err="1"/>
              <a:t>CodeAnywhere</a:t>
            </a:r>
            <a:endParaRPr lang="en-US" dirty="0"/>
          </a:p>
          <a:p>
            <a:endParaRPr lang="en-US" dirty="0"/>
          </a:p>
          <a:p>
            <a:r>
              <a:rPr lang="en-US" dirty="0"/>
              <a:t>IDE plugins </a:t>
            </a:r>
          </a:p>
          <a:p>
            <a:r>
              <a:rPr lang="en-US" dirty="0" err="1"/>
              <a:t>CodeTogether</a:t>
            </a:r>
            <a:endParaRPr lang="en-US" dirty="0"/>
          </a:p>
          <a:p>
            <a:br>
              <a:rPr lang="en-US" dirty="0"/>
            </a:br>
            <a:r>
              <a:rPr lang="en-US" dirty="0" err="1"/>
              <a:t>Jetbrains</a:t>
            </a:r>
            <a:r>
              <a:rPr lang="en-US" dirty="0"/>
              <a:t> – Code With Me</a:t>
            </a:r>
          </a:p>
          <a:p>
            <a:r>
              <a:rPr lang="en-US" dirty="0"/>
              <a:t>VS Code – Live Share</a:t>
            </a:r>
            <a:br>
              <a:rPr lang="en-US" dirty="0"/>
            </a:br>
            <a:r>
              <a:rPr lang="en-US" dirty="0"/>
              <a:t>There are even vim plugins</a:t>
            </a:r>
          </a:p>
          <a:p>
            <a:endParaRPr lang="en-US" dirty="0"/>
          </a:p>
          <a:p>
            <a:r>
              <a:rPr lang="en-US" dirty="0"/>
              <a:t>Using git with slack or another chat program</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26</a:t>
            </a:fld>
            <a:endParaRPr lang="en-US"/>
          </a:p>
        </p:txBody>
      </p:sp>
    </p:spTree>
    <p:extLst>
      <p:ext uri="{BB962C8B-B14F-4D97-AF65-F5344CB8AC3E}">
        <p14:creationId xmlns:p14="http://schemas.microsoft.com/office/powerpoint/2010/main" val="4003924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Captain Picard – Star Trek Next Generation Theme</a:t>
            </a:r>
          </a:p>
          <a:p>
            <a:endParaRPr lang="en-US" dirty="0"/>
          </a:p>
          <a:p>
            <a:r>
              <a:rPr lang="en-US" dirty="0"/>
              <a:t>Making it happen</a:t>
            </a:r>
          </a:p>
          <a:p>
            <a:endParaRPr lang="en-US" dirty="0"/>
          </a:p>
          <a:p>
            <a:pPr marL="228600" indent="-228600">
              <a:spcAft>
                <a:spcPts val="1200"/>
              </a:spcAft>
              <a:buFont typeface="Arial" panose="020B0604020202020204" pitchFamily="34" charset="0"/>
              <a:buChar char="•"/>
            </a:pPr>
            <a:r>
              <a:rPr lang="en-US" sz="1200" dirty="0"/>
              <a:t>Start with a goal</a:t>
            </a:r>
          </a:p>
          <a:p>
            <a:pPr marL="228600" indent="-228600">
              <a:spcAft>
                <a:spcPts val="1200"/>
              </a:spcAft>
              <a:buFont typeface="Arial" panose="020B0604020202020204" pitchFamily="34" charset="0"/>
              <a:buChar char="•"/>
            </a:pPr>
            <a:r>
              <a:rPr lang="en-US" sz="1200" dirty="0"/>
              <a:t>Communicate: talk out loud!</a:t>
            </a:r>
          </a:p>
          <a:p>
            <a:pPr marL="228600" indent="-228600">
              <a:spcAft>
                <a:spcPts val="1200"/>
              </a:spcAft>
              <a:buFont typeface="Arial" panose="020B0604020202020204" pitchFamily="34" charset="0"/>
              <a:buChar char="•"/>
            </a:pPr>
            <a:r>
              <a:rPr lang="en-US" sz="1200" dirty="0"/>
              <a:t>Take turns</a:t>
            </a:r>
          </a:p>
          <a:p>
            <a:pPr marL="228600" indent="-228600">
              <a:spcAft>
                <a:spcPts val="1200"/>
              </a:spcAft>
              <a:buFont typeface="Arial" panose="020B0604020202020204" pitchFamily="34" charset="0"/>
              <a:buChar char="•"/>
            </a:pPr>
            <a:r>
              <a:rPr lang="en-US" sz="1200" dirty="0"/>
              <a:t>Timebox</a:t>
            </a:r>
          </a:p>
          <a:p>
            <a:pPr marL="228600" indent="-228600">
              <a:spcAft>
                <a:spcPts val="1200"/>
              </a:spcAft>
              <a:buFont typeface="Arial" panose="020B0604020202020204" pitchFamily="34" charset="0"/>
              <a:buChar char="•"/>
            </a:pPr>
            <a:r>
              <a:rPr lang="en-US" sz="1200" dirty="0"/>
              <a:t>Have fun!</a:t>
            </a:r>
            <a:br>
              <a:rPr lang="en-US" sz="1200" dirty="0"/>
            </a:b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worry about rough starts, it will get easier as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 to know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gain practice using tools and communicating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Lose awkwardness or fear with repetition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Learn to not judge</a:t>
            </a:r>
            <a:br>
              <a:rPr lang="en-US" sz="1200" dirty="0"/>
            </a:br>
            <a:endParaRPr lang="en-US" sz="1200" dirty="0"/>
          </a:p>
        </p:txBody>
      </p:sp>
      <p:sp>
        <p:nvSpPr>
          <p:cNvPr id="4" name="Slide Number Placeholder 3"/>
          <p:cNvSpPr>
            <a:spLocks noGrp="1"/>
          </p:cNvSpPr>
          <p:nvPr>
            <p:ph type="sldNum" sz="quarter" idx="5"/>
          </p:nvPr>
        </p:nvSpPr>
        <p:spPr/>
        <p:txBody>
          <a:bodyPr/>
          <a:lstStyle/>
          <a:p>
            <a:fld id="{6842DD45-1C5F-9D41-9139-C094EABC5E36}" type="slidenum">
              <a:rPr lang="en-US" smtClean="0"/>
              <a:t>27</a:t>
            </a:fld>
            <a:endParaRPr lang="en-US"/>
          </a:p>
        </p:txBody>
      </p:sp>
    </p:spTree>
    <p:extLst>
      <p:ext uri="{BB962C8B-B14F-4D97-AF65-F5344CB8AC3E}">
        <p14:creationId xmlns:p14="http://schemas.microsoft.com/office/powerpoint/2010/main" val="3360403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Will Smith - Men in Black </a:t>
            </a:r>
          </a:p>
          <a:p>
            <a:pPr>
              <a:spcBef>
                <a:spcPts val="600"/>
              </a:spcBef>
              <a:spcAft>
                <a:spcPts val="600"/>
              </a:spcAft>
            </a:pPr>
            <a:endParaRPr lang="en-US" dirty="0"/>
          </a:p>
          <a:p>
            <a:pPr>
              <a:spcBef>
                <a:spcPts val="600"/>
              </a:spcBef>
              <a:spcAft>
                <a:spcPts val="600"/>
              </a:spcAft>
            </a:pPr>
            <a:r>
              <a:rPr lang="en-US" dirty="0"/>
              <a:t>Mob Testing &amp; Bug Bashes</a:t>
            </a:r>
          </a:p>
          <a:p>
            <a:pPr>
              <a:spcBef>
                <a:spcPts val="600"/>
              </a:spcBef>
              <a:spcAft>
                <a:spcPts val="600"/>
              </a:spcAft>
            </a:pPr>
            <a:br>
              <a:rPr lang="en-US" dirty="0"/>
            </a:br>
            <a:r>
              <a:rPr lang="en-US" sz="1200" dirty="0"/>
              <a:t>Plan ahead </a:t>
            </a:r>
          </a:p>
          <a:p>
            <a:pPr>
              <a:spcBef>
                <a:spcPts val="600"/>
              </a:spcBef>
              <a:spcAft>
                <a:spcPts val="600"/>
              </a:spcAft>
            </a:pPr>
            <a:r>
              <a:rPr lang="en-US" sz="1200" dirty="0"/>
              <a:t>Send meeting invites - publicize the event</a:t>
            </a:r>
          </a:p>
          <a:p>
            <a:pPr>
              <a:spcBef>
                <a:spcPts val="600"/>
              </a:spcBef>
              <a:spcAft>
                <a:spcPts val="600"/>
              </a:spcAft>
            </a:pPr>
            <a:r>
              <a:rPr lang="en-US" sz="1200" dirty="0"/>
              <a:t>Make sure environment is ready</a:t>
            </a:r>
          </a:p>
          <a:p>
            <a:pPr>
              <a:spcBef>
                <a:spcPts val="600"/>
              </a:spcBef>
              <a:spcAft>
                <a:spcPts val="600"/>
              </a:spcAft>
            </a:pPr>
            <a:r>
              <a:rPr lang="en-US" sz="1200" dirty="0"/>
              <a:t>Brief everyone - give goals</a:t>
            </a:r>
          </a:p>
          <a:p>
            <a:pPr>
              <a:spcBef>
                <a:spcPts val="600"/>
              </a:spcBef>
              <a:spcAft>
                <a:spcPts val="600"/>
              </a:spcAft>
            </a:pPr>
            <a:r>
              <a:rPr lang="en-US" sz="1200" dirty="0"/>
              <a:t>Status updates - slack channel</a:t>
            </a:r>
          </a:p>
          <a:p>
            <a:pPr>
              <a:spcBef>
                <a:spcPts val="600"/>
              </a:spcBef>
              <a:spcAft>
                <a:spcPts val="600"/>
              </a:spcAft>
            </a:pPr>
            <a:r>
              <a:rPr lang="en-US" sz="1200" dirty="0"/>
              <a:t>Rewards &amp; acknowledgement - </a:t>
            </a:r>
            <a:r>
              <a:rPr lang="en-US" dirty="0"/>
              <a:t>thank them!</a:t>
            </a:r>
          </a:p>
          <a:p>
            <a:pPr>
              <a:spcBef>
                <a:spcPts val="600"/>
              </a:spcBef>
              <a:spcAft>
                <a:spcPts val="60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rewards for most bugs found, most creative issue found, stupidest question</a:t>
            </a:r>
            <a:br>
              <a:rPr lang="en-US" dirty="0"/>
            </a:br>
            <a:r>
              <a:rPr lang="en-US" dirty="0"/>
              <a:t>Treats or T-shirts or swag for all participants are nice</a:t>
            </a:r>
          </a:p>
          <a:p>
            <a:endParaRPr lang="en-US" dirty="0"/>
          </a:p>
          <a:p>
            <a:r>
              <a:rPr lang="en-US" dirty="0"/>
              <a:t>Not everyone has to a domain expert</a:t>
            </a:r>
          </a:p>
          <a:p>
            <a:r>
              <a:rPr lang="en-US" dirty="0"/>
              <a:t>or a technical expert</a:t>
            </a:r>
            <a:br>
              <a:rPr lang="en-US" dirty="0"/>
            </a:br>
            <a:r>
              <a:rPr lang="en-US" dirty="0"/>
              <a:t>or a professional tester</a:t>
            </a:r>
          </a:p>
          <a:p>
            <a:r>
              <a:rPr lang="en-US" dirty="0"/>
              <a:t>fresh eyes are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spcBef>
                <a:spcPts val="600"/>
              </a:spcBef>
              <a:spcAft>
                <a:spcPts val="600"/>
              </a:spcAft>
            </a:pPr>
            <a:r>
              <a:rPr lang="en-US" dirty="0"/>
              <a:t>Mob Testing is like pair testing, but will more people</a:t>
            </a:r>
          </a:p>
          <a:p>
            <a:pPr>
              <a:spcBef>
                <a:spcPts val="600"/>
              </a:spcBef>
              <a:spcAft>
                <a:spcPts val="600"/>
              </a:spcAft>
            </a:pPr>
            <a:r>
              <a:rPr lang="en-US" dirty="0"/>
              <a:t>It can get chaotic</a:t>
            </a:r>
          </a:p>
          <a:p>
            <a:pPr>
              <a:spcBef>
                <a:spcPts val="600"/>
              </a:spcBef>
              <a:spcAft>
                <a:spcPts val="600"/>
              </a:spcAft>
            </a:pPr>
            <a:r>
              <a:rPr lang="en-US" dirty="0"/>
              <a:t>Set ground rules for communicating</a:t>
            </a:r>
          </a:p>
          <a:p>
            <a:pPr>
              <a:spcBef>
                <a:spcPts val="600"/>
              </a:spcBef>
              <a:spcAft>
                <a:spcPts val="600"/>
              </a:spcAft>
            </a:pPr>
            <a:r>
              <a:rPr lang="en-US" dirty="0"/>
              <a:t>Have a facilitator to coordinate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28</a:t>
            </a:fld>
            <a:endParaRPr lang="en-US"/>
          </a:p>
        </p:txBody>
      </p:sp>
    </p:spTree>
    <p:extLst>
      <p:ext uri="{BB962C8B-B14F-4D97-AF65-F5344CB8AC3E}">
        <p14:creationId xmlns:p14="http://schemas.microsoft.com/office/powerpoint/2010/main" val="1008068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Roboto – Styx</a:t>
            </a:r>
          </a:p>
          <a:p>
            <a:endParaRPr lang="en-US" dirty="0"/>
          </a:p>
          <a:p>
            <a:r>
              <a:rPr lang="en-US" dirty="0"/>
              <a:t>AI &amp; Rubber Ducks</a:t>
            </a:r>
          </a:p>
          <a:p>
            <a:endParaRPr lang="en-US" dirty="0"/>
          </a:p>
          <a:p>
            <a:r>
              <a:rPr lang="en-US" dirty="0"/>
              <a:t>If you grow to depend on AI, you're in trouble</a:t>
            </a:r>
          </a:p>
          <a:p>
            <a:r>
              <a:rPr lang="en-US" dirty="0"/>
              <a:t>The copilot pause</a:t>
            </a:r>
          </a:p>
          <a:p>
            <a:r>
              <a:rPr lang="en-US" dirty="0"/>
              <a:t>Passive instead of thinking</a:t>
            </a:r>
          </a:p>
          <a:p>
            <a:r>
              <a:rPr lang="en-US" dirty="0"/>
              <a:t>Boilerplate</a:t>
            </a:r>
          </a:p>
          <a:p>
            <a:r>
              <a:rPr lang="en-US" dirty="0"/>
              <a:t>Confidently inaccurate and hallucinations</a:t>
            </a:r>
          </a:p>
          <a:p>
            <a:r>
              <a:rPr lang="en-US" dirty="0"/>
              <a:t>About 25% of the time</a:t>
            </a:r>
          </a:p>
          <a:p>
            <a:endParaRPr lang="en-US" dirty="0"/>
          </a:p>
          <a:p>
            <a:r>
              <a:rPr lang="en-US" dirty="0"/>
              <a:t>AI works well as a tool</a:t>
            </a:r>
          </a:p>
          <a:p>
            <a:r>
              <a:rPr lang="en-US" dirty="0"/>
              <a:t>to help you research</a:t>
            </a:r>
          </a:p>
          <a:p>
            <a:r>
              <a:rPr lang="en-US" dirty="0"/>
              <a:t>Gain a layout of the land</a:t>
            </a:r>
          </a:p>
          <a:p>
            <a:r>
              <a:rPr lang="en-US" dirty="0"/>
              <a:t>Summarize data</a:t>
            </a:r>
          </a:p>
          <a:p>
            <a:endParaRPr lang="en-US" dirty="0"/>
          </a:p>
          <a:p>
            <a:r>
              <a:rPr lang="en-US" dirty="0"/>
              <a:t>Look up source material</a:t>
            </a:r>
          </a:p>
          <a:p>
            <a:r>
              <a:rPr lang="en-US" dirty="0"/>
              <a:t>Do your your own sanity checks</a:t>
            </a:r>
          </a:p>
          <a:p>
            <a:br>
              <a:rPr lang="en-US" dirty="0"/>
            </a:br>
            <a:r>
              <a:rPr lang="en-US" dirty="0"/>
              <a:t>Use it to help you think clearly</a:t>
            </a:r>
          </a:p>
          <a:p>
            <a:br>
              <a:rPr lang="en-US" dirty="0"/>
            </a:br>
            <a:r>
              <a:rPr lang="en-US" dirty="0"/>
              <a:t>What is a rubber duck?  Or duck testing?</a:t>
            </a:r>
          </a:p>
          <a:p>
            <a:r>
              <a:rPr lang="en-US" dirty="0"/>
              <a:t>Someone (or something) to help you talk through a problem.</a:t>
            </a:r>
            <a:br>
              <a:rPr lang="en-US" dirty="0"/>
            </a:br>
            <a:r>
              <a:rPr lang="en-US" dirty="0"/>
              <a:t>Think out loud.</a:t>
            </a:r>
          </a:p>
          <a:p>
            <a:r>
              <a:rPr lang="en-US" dirty="0"/>
              <a:t>Ask the stupid questions – like "why?"</a:t>
            </a:r>
          </a:p>
        </p:txBody>
      </p:sp>
      <p:sp>
        <p:nvSpPr>
          <p:cNvPr id="4" name="Slide Number Placeholder 3"/>
          <p:cNvSpPr>
            <a:spLocks noGrp="1"/>
          </p:cNvSpPr>
          <p:nvPr>
            <p:ph type="sldNum" sz="quarter" idx="5"/>
          </p:nvPr>
        </p:nvSpPr>
        <p:spPr/>
        <p:txBody>
          <a:bodyPr/>
          <a:lstStyle/>
          <a:p>
            <a:fld id="{6842DD45-1C5F-9D41-9139-C094EABC5E36}" type="slidenum">
              <a:rPr lang="en-US" smtClean="0"/>
              <a:t>29</a:t>
            </a:fld>
            <a:endParaRPr lang="en-US"/>
          </a:p>
        </p:txBody>
      </p:sp>
    </p:spTree>
    <p:extLst>
      <p:ext uri="{BB962C8B-B14F-4D97-AF65-F5344CB8AC3E}">
        <p14:creationId xmlns:p14="http://schemas.microsoft.com/office/powerpoint/2010/main" val="654277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Gun - Theme song</a:t>
            </a:r>
          </a:p>
          <a:p>
            <a:endParaRPr lang="en-US" dirty="0"/>
          </a:p>
          <a:p>
            <a:r>
              <a:rPr lang="en-US" dirty="0"/>
              <a:t>If you can't find someone to pair with, </a:t>
            </a:r>
          </a:p>
          <a:p>
            <a:r>
              <a:rPr lang="en-US" dirty="0"/>
              <a:t>give me a call</a:t>
            </a:r>
          </a:p>
          <a:p>
            <a:r>
              <a:rPr lang="en-US" dirty="0"/>
              <a:t>I'll test with you</a:t>
            </a:r>
          </a:p>
          <a:p>
            <a:endParaRPr lang="en-US" dirty="0"/>
          </a:p>
          <a:p>
            <a:r>
              <a:rPr lang="en-US" dirty="0"/>
              <a:t>I love to pair test</a:t>
            </a:r>
          </a:p>
        </p:txBody>
      </p:sp>
      <p:sp>
        <p:nvSpPr>
          <p:cNvPr id="4" name="Slide Number Placeholder 3"/>
          <p:cNvSpPr>
            <a:spLocks noGrp="1"/>
          </p:cNvSpPr>
          <p:nvPr>
            <p:ph type="sldNum" sz="quarter" idx="5"/>
          </p:nvPr>
        </p:nvSpPr>
        <p:spPr/>
        <p:txBody>
          <a:bodyPr/>
          <a:lstStyle/>
          <a:p>
            <a:fld id="{6842DD45-1C5F-9D41-9139-C094EABC5E36}" type="slidenum">
              <a:rPr lang="en-US" smtClean="0"/>
              <a:t>30</a:t>
            </a:fld>
            <a:endParaRPr lang="en-US"/>
          </a:p>
        </p:txBody>
      </p:sp>
    </p:spTree>
    <p:extLst>
      <p:ext uri="{BB962C8B-B14F-4D97-AF65-F5344CB8AC3E}">
        <p14:creationId xmlns:p14="http://schemas.microsoft.com/office/powerpoint/2010/main" val="208454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talk is called "Pair Testing and other Radical Ideas."</a:t>
            </a:r>
          </a:p>
          <a:p>
            <a:endParaRPr lang="en-US" dirty="0"/>
          </a:p>
          <a:p>
            <a:r>
              <a:rPr lang="en-US" dirty="0"/>
              <a:t>I want to talk about some practices that were once considered extreme but are now considered mainstream.</a:t>
            </a:r>
          </a:p>
          <a:p>
            <a:endParaRPr lang="en-US" dirty="0"/>
          </a:p>
          <a:p>
            <a:r>
              <a:rPr lang="en-US" dirty="0"/>
              <a:t>I'd like to review the Agile Manifesto and Extreme Programming (this book)</a:t>
            </a:r>
          </a:p>
          <a:p>
            <a:r>
              <a:rPr lang="en-US" dirty="0"/>
              <a:t>and some other concepts that were maybe radical 20+ years ago</a:t>
            </a:r>
          </a:p>
          <a:p>
            <a:r>
              <a:rPr lang="en-US" dirty="0"/>
              <a:t>And see how they've lived up to the hype, where they've gone off the rails</a:t>
            </a:r>
          </a:p>
          <a:p>
            <a:r>
              <a:rPr lang="en-US" dirty="0"/>
              <a:t>And what we can learn by taking a closer look at how they were originally adopted</a:t>
            </a:r>
          </a:p>
          <a:p>
            <a:r>
              <a:rPr lang="en-US" dirty="0"/>
              <a:t>and what they've become.</a:t>
            </a:r>
          </a:p>
          <a:p>
            <a:endParaRPr lang="en-US" dirty="0"/>
          </a:p>
          <a:p>
            <a:r>
              <a:rPr lang="en-US" dirty="0"/>
              <a:t>Don't worry, this isn't going to be a flame war about how "Agile is the one true process" or "Agile is dead" or anything like that.</a:t>
            </a:r>
          </a:p>
          <a:p>
            <a:endParaRPr lang="en-US" dirty="0"/>
          </a:p>
          <a:p>
            <a:r>
              <a:rPr lang="en-US" dirty="0"/>
              <a:t>This is meant more as a tour of a past perspective (mine), and things we might learn from comparing it with today.</a:t>
            </a:r>
          </a:p>
          <a:p>
            <a:br>
              <a:rPr lang="en-US" dirty="0"/>
            </a:br>
            <a:r>
              <a:rPr lang="en-US" dirty="0"/>
              <a:t>And I'll talk more about Pair Testing, specifically.</a:t>
            </a:r>
          </a:p>
          <a:p>
            <a:r>
              <a:rPr lang="en-US" dirty="0"/>
              <a:t>How I've done it and how you can do.  </a:t>
            </a:r>
          </a:p>
          <a:p>
            <a:r>
              <a:rPr lang="en-US" dirty="0"/>
              <a:t>Why you might (or might not) want to adopt Pair Testing or revisit any of these old ideas yourself. </a:t>
            </a:r>
          </a:p>
          <a:p>
            <a:r>
              <a:rPr lang="en-US" dirty="0"/>
              <a:t>And see how they may apply to your QA practices.</a:t>
            </a:r>
          </a:p>
          <a:p>
            <a:endParaRPr lang="en-US" dirty="0"/>
          </a:p>
          <a:p>
            <a:r>
              <a:rPr lang="en-US" dirty="0"/>
              <a:t>And I hope we can have a little fun doing it.</a:t>
            </a:r>
          </a:p>
          <a:p>
            <a:endParaRPr lang="en-US" dirty="0"/>
          </a:p>
          <a:p>
            <a:r>
              <a:rPr lang="en-US" dirty="0"/>
              <a:t>I've accompanied each slide with a pop culture reference from the past </a:t>
            </a:r>
          </a:p>
          <a:p>
            <a:r>
              <a:rPr lang="en-US" dirty="0"/>
              <a:t>and a short musical clip (if the audio works),</a:t>
            </a:r>
          </a:p>
          <a:p>
            <a:r>
              <a:rPr lang="en-US" dirty="0"/>
              <a:t>You can play a guessing game (if you want) to see if you recognize them</a:t>
            </a:r>
          </a:p>
          <a:p>
            <a:r>
              <a:rPr lang="en-US" dirty="0"/>
              <a:t>and can tell how they relate to the topic –</a:t>
            </a:r>
          </a:p>
          <a:p>
            <a:r>
              <a:rPr lang="en-US" dirty="0"/>
              <a:t>though I admit that the relationship is often tenuous at best and may only exist in my mind.</a:t>
            </a:r>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3</a:t>
            </a:fld>
            <a:endParaRPr lang="en-US"/>
          </a:p>
        </p:txBody>
      </p:sp>
    </p:spTree>
    <p:extLst>
      <p:ext uri="{BB962C8B-B14F-4D97-AF65-F5344CB8AC3E}">
        <p14:creationId xmlns:p14="http://schemas.microsoft.com/office/powerpoint/2010/main" val="226517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know when it was that I realized I became a "senior" tester.</a:t>
            </a:r>
          </a:p>
          <a:p>
            <a:r>
              <a:rPr lang="en-US" dirty="0"/>
              <a:t>That's senior as in senior discount, not like senior prom.</a:t>
            </a:r>
          </a:p>
          <a:p>
            <a:endParaRPr lang="en-US" dirty="0"/>
          </a:p>
          <a:p>
            <a:r>
              <a:rPr lang="en-US" dirty="0"/>
              <a:t>Maybe it's the gray hair or the "dad bod" or the chip on my should because nobody get's my jokes or "references".</a:t>
            </a:r>
            <a:br>
              <a:rPr lang="en-US" dirty="0"/>
            </a:br>
            <a:endParaRPr lang="en-US" dirty="0"/>
          </a:p>
          <a:p>
            <a:r>
              <a:rPr lang="en-US" dirty="0"/>
              <a:t>It's not that I'm smarter or faster (definitely getting slower) or better than anyone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having been around the block a few times, </a:t>
            </a:r>
          </a:p>
          <a:p>
            <a:r>
              <a:rPr lang="en-US" dirty="0"/>
              <a:t>I've gained some experience.</a:t>
            </a:r>
          </a:p>
          <a:p>
            <a:endParaRPr lang="en-US" dirty="0"/>
          </a:p>
          <a:p>
            <a:r>
              <a:rPr lang="en-US" dirty="0"/>
              <a:t>Whether I've learned any wisdom from that experience is another matter.</a:t>
            </a:r>
          </a:p>
          <a:p>
            <a:endParaRPr lang="en-US" dirty="0"/>
          </a:p>
          <a:p>
            <a:r>
              <a:rPr lang="en-US" dirty="0"/>
              <a:t>So I'm going to subject you to some nostalgia, and you're going to have to deal with it, or pull me off the stage, or just sit back and enjoy the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get off my lawn, up hill both ways, in 6 feet of snow, and we liked it that way!</a:t>
            </a:r>
          </a:p>
        </p:txBody>
      </p:sp>
      <p:sp>
        <p:nvSpPr>
          <p:cNvPr id="4" name="Slide Number Placeholder 3"/>
          <p:cNvSpPr>
            <a:spLocks noGrp="1"/>
          </p:cNvSpPr>
          <p:nvPr>
            <p:ph type="sldNum" sz="quarter" idx="5"/>
          </p:nvPr>
        </p:nvSpPr>
        <p:spPr/>
        <p:txBody>
          <a:bodyPr/>
          <a:lstStyle/>
          <a:p>
            <a:fld id="{6842DD45-1C5F-9D41-9139-C094EABC5E36}" type="slidenum">
              <a:rPr lang="en-US" smtClean="0"/>
              <a:t>4</a:t>
            </a:fld>
            <a:endParaRPr lang="en-US"/>
          </a:p>
        </p:txBody>
      </p:sp>
    </p:spTree>
    <p:extLst>
      <p:ext uri="{BB962C8B-B14F-4D97-AF65-F5344CB8AC3E}">
        <p14:creationId xmlns:p14="http://schemas.microsoft.com/office/powerpoint/2010/main" val="87180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Byrds</a:t>
            </a:r>
            <a:r>
              <a:rPr lang="en-US" dirty="0"/>
              <a:t> - Turn, Turn, Turn </a:t>
            </a:r>
          </a:p>
          <a:p>
            <a:endParaRPr lang="en-US" dirty="0"/>
          </a:p>
          <a:p>
            <a:r>
              <a:rPr lang="en-US" dirty="0"/>
              <a:t>I've seen trends come and go.</a:t>
            </a:r>
          </a:p>
          <a:p>
            <a:r>
              <a:rPr lang="en-US" dirty="0"/>
              <a:t>Good ideas discarded, bad ideas resurrected.</a:t>
            </a:r>
          </a:p>
          <a:p>
            <a:endParaRPr lang="en-US" dirty="0"/>
          </a:p>
          <a:p>
            <a:r>
              <a:rPr lang="en-US" dirty="0"/>
              <a:t>And, as the philosopher Daniel </a:t>
            </a:r>
            <a:r>
              <a:rPr lang="en-US" dirty="0" err="1"/>
              <a:t>Laruso</a:t>
            </a:r>
            <a:r>
              <a:rPr lang="en-US" dirty="0"/>
              <a:t> said, what goes around comes around.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5</a:t>
            </a:fld>
            <a:endParaRPr lang="en-US"/>
          </a:p>
        </p:txBody>
      </p:sp>
    </p:spTree>
    <p:extLst>
      <p:ext uri="{BB962C8B-B14F-4D97-AF65-F5344CB8AC3E}">
        <p14:creationId xmlns:p14="http://schemas.microsoft.com/office/powerpoint/2010/main" val="21719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Rage Against the Machine – Bulls on Parade</a:t>
            </a:r>
          </a:p>
          <a:p>
            <a:endParaRPr lang="en-US" dirty="0"/>
          </a:p>
          <a:p>
            <a:r>
              <a:rPr lang="en-US" dirty="0"/>
              <a:t>Back in 2001 a group of 17 people got together at a ski resort in Utah, not to ski but to start a revolution.</a:t>
            </a:r>
            <a:br>
              <a:rPr lang="en-US" dirty="0"/>
            </a:br>
            <a:r>
              <a:rPr lang="en-US" dirty="0"/>
              <a:t>The outcome of that 3 day meeting was the Agile Manifesto.</a:t>
            </a:r>
          </a:p>
          <a:p>
            <a:endParaRPr lang="en-US" dirty="0"/>
          </a:p>
          <a:p>
            <a:r>
              <a:rPr lang="en-US" dirty="0"/>
              <a:t>They had some common beliefs, but also diverged on what to do and how to do it.  </a:t>
            </a:r>
          </a:p>
          <a:p>
            <a:r>
              <a:rPr lang="en-US" dirty="0"/>
              <a:t>The attendees didn't expect much to come out of their talks, but were pleasantly surprised with the result.</a:t>
            </a:r>
          </a:p>
          <a:p>
            <a:endParaRPr lang="en-US" dirty="0"/>
          </a:p>
          <a:p>
            <a:r>
              <a:rPr lang="en-US" dirty="0"/>
              <a:t>These core beliefs were put forward – with the common theme of </a:t>
            </a:r>
          </a:p>
          <a:p>
            <a:r>
              <a:rPr lang="en-US" dirty="0"/>
              <a:t>reducing complexity in software development and </a:t>
            </a:r>
          </a:p>
          <a:p>
            <a:r>
              <a:rPr lang="en-US" dirty="0"/>
              <a:t>being better able to respond to change –</a:t>
            </a:r>
          </a:p>
          <a:p>
            <a:r>
              <a:rPr lang="en-US" dirty="0"/>
              <a:t>to be more "Agile"</a:t>
            </a:r>
          </a:p>
          <a:p>
            <a:br>
              <a:rPr lang="en-US" dirty="0"/>
            </a:br>
            <a:r>
              <a:rPr lang="en-US" sz="1200" b="1" dirty="0">
                <a:ln w="53975">
                  <a:noFill/>
                </a:ln>
              </a:rPr>
              <a:t>Individuals and interactions </a:t>
            </a:r>
            <a:r>
              <a:rPr lang="en-US" sz="1200" i="1" dirty="0">
                <a:ln w="53975">
                  <a:noFill/>
                </a:ln>
              </a:rPr>
              <a:t>over</a:t>
            </a:r>
            <a:r>
              <a:rPr lang="en-US" sz="1200" dirty="0">
                <a:ln w="53975">
                  <a:noFill/>
                </a:ln>
              </a:rPr>
              <a:t> processes and tools</a:t>
            </a:r>
          </a:p>
          <a:p>
            <a:r>
              <a:rPr lang="en-US" sz="1200" b="1" dirty="0">
                <a:ln w="53975">
                  <a:noFill/>
                </a:ln>
              </a:rPr>
              <a:t>Working software </a:t>
            </a:r>
            <a:r>
              <a:rPr lang="en-US" sz="1200" i="1" dirty="0">
                <a:ln w="53975">
                  <a:noFill/>
                </a:ln>
              </a:rPr>
              <a:t>over</a:t>
            </a:r>
            <a:r>
              <a:rPr lang="en-US" sz="1200" dirty="0">
                <a:ln w="53975">
                  <a:noFill/>
                </a:ln>
              </a:rPr>
              <a:t> comprehensive documentation</a:t>
            </a:r>
          </a:p>
          <a:p>
            <a:r>
              <a:rPr lang="en-US" sz="1200" b="1" dirty="0">
                <a:ln w="53975">
                  <a:noFill/>
                </a:ln>
              </a:rPr>
              <a:t>Customer collaboration </a:t>
            </a:r>
            <a:r>
              <a:rPr lang="en-US" sz="1200" i="1" dirty="0">
                <a:ln w="53975">
                  <a:noFill/>
                </a:ln>
              </a:rPr>
              <a:t>over</a:t>
            </a:r>
            <a:r>
              <a:rPr lang="en-US" sz="1200" dirty="0">
                <a:ln w="53975">
                  <a:noFill/>
                </a:ln>
              </a:rPr>
              <a:t> contract negotiation</a:t>
            </a:r>
          </a:p>
          <a:p>
            <a:r>
              <a:rPr lang="en-US" sz="1200" b="1" dirty="0">
                <a:ln w="53975">
                  <a:noFill/>
                </a:ln>
              </a:rPr>
              <a:t>Responding to change </a:t>
            </a:r>
            <a:r>
              <a:rPr lang="en-US" sz="1200" i="1" dirty="0">
                <a:ln w="53975">
                  <a:noFill/>
                </a:ln>
              </a:rPr>
              <a:t>over</a:t>
            </a:r>
            <a:r>
              <a:rPr lang="en-US" sz="1200" dirty="0">
                <a:ln w="53975">
                  <a:noFill/>
                </a:ln>
              </a:rPr>
              <a:t> following a plan</a:t>
            </a:r>
          </a:p>
          <a:p>
            <a:br>
              <a:rPr lang="en-US" sz="1100" i="1" dirty="0">
                <a:ln w="53975">
                  <a:noFill/>
                </a:ln>
              </a:rPr>
            </a:br>
            <a:r>
              <a:rPr lang="en-US" sz="1050" i="1" dirty="0">
                <a:solidFill>
                  <a:srgbClr val="000000"/>
                </a:solidFill>
              </a:rPr>
              <a:t>That is, while </a:t>
            </a:r>
            <a:r>
              <a:rPr lang="en-US" sz="1050" b="1" i="1" dirty="0">
                <a:solidFill>
                  <a:srgbClr val="000000"/>
                </a:solidFill>
              </a:rPr>
              <a:t>there is value </a:t>
            </a:r>
            <a:r>
              <a:rPr lang="en-US" sz="1050" i="1" dirty="0">
                <a:solidFill>
                  <a:srgbClr val="000000"/>
                </a:solidFill>
              </a:rPr>
              <a:t>in the items on</a:t>
            </a:r>
            <a:r>
              <a:rPr lang="en-US" sz="1050" i="1" dirty="0"/>
              <a:t> </a:t>
            </a:r>
            <a:r>
              <a:rPr lang="en-US" sz="1050" i="1" dirty="0">
                <a:solidFill>
                  <a:srgbClr val="000000"/>
                </a:solidFill>
              </a:rPr>
              <a:t>the right,</a:t>
            </a:r>
          </a:p>
          <a:p>
            <a:r>
              <a:rPr lang="en-US" sz="1050" i="1" dirty="0">
                <a:solidFill>
                  <a:srgbClr val="000000"/>
                </a:solidFill>
              </a:rPr>
              <a:t>we value the items on the left more.</a:t>
            </a:r>
            <a:endParaRPr lang="en-US" sz="1050" i="1" dirty="0">
              <a:ln w="53975">
                <a:noFill/>
              </a:ln>
            </a:endParaRPr>
          </a:p>
          <a:p>
            <a:br>
              <a:rPr lang="en-US" dirty="0"/>
            </a:br>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6</a:t>
            </a:fld>
            <a:endParaRPr lang="en-US"/>
          </a:p>
        </p:txBody>
      </p:sp>
    </p:spTree>
    <p:extLst>
      <p:ext uri="{BB962C8B-B14F-4D97-AF65-F5344CB8AC3E}">
        <p14:creationId xmlns:p14="http://schemas.microsoft.com/office/powerpoint/2010/main" val="272320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Petty &amp; The Heartbreakers – Last Dance with Mary Jane</a:t>
            </a:r>
          </a:p>
          <a:p>
            <a:endParaRPr lang="en-US" dirty="0"/>
          </a:p>
          <a:p>
            <a:pPr marL="0" marR="0">
              <a:spcBef>
                <a:spcPts val="0"/>
              </a:spcBef>
              <a:spcAft>
                <a:spcPts val="0"/>
              </a:spcAft>
            </a:pPr>
            <a:r>
              <a:rPr lang="en-US" dirty="0"/>
              <a:t>Let's talk about Agile.  And the term "agility".</a:t>
            </a:r>
            <a:br>
              <a:rPr lang="en-US" dirty="0"/>
            </a:br>
            <a:br>
              <a:rPr lang="en-US" dirty="0"/>
            </a:br>
            <a:r>
              <a:rPr lang="en-US" dirty="0"/>
              <a:t>Which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wasn’t really in common usage before the Agile Manifesto --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certainly not in software development</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was used as stat in roleplaying games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important when playing a rogue or thief,</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or as a more general term for athletes to go along with speed and strength</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you’d have talked about an “Agile Coach” 20+ years, ago,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people would have thought you meant someone who stresses “flexibility” and “nimbleness” to athletes.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Often, what we call Agile today is anything but nimble, flexible, adaptable, or lightweight.</a:t>
            </a:r>
          </a:p>
          <a:p>
            <a:r>
              <a:rPr lang="en-US" dirty="0"/>
              <a:t>Nowadays, everyone talks about Agile, </a:t>
            </a:r>
          </a:p>
          <a:p>
            <a:endParaRPr lang="en-US" dirty="0"/>
          </a:p>
          <a:p>
            <a:r>
              <a:rPr lang="en-US" dirty="0"/>
              <a:t>it's accepted that everyone "does Agile".</a:t>
            </a:r>
            <a:br>
              <a:rPr lang="en-US" dirty="0"/>
            </a:br>
            <a:r>
              <a:rPr lang="en-US" dirty="0"/>
              <a:t>Whatever that means.</a:t>
            </a:r>
          </a:p>
          <a:p>
            <a:endParaRPr lang="en-US" dirty="0"/>
          </a:p>
          <a:p>
            <a:r>
              <a:rPr lang="en-US" dirty="0"/>
              <a:t>But has Agile become?</a:t>
            </a:r>
          </a:p>
          <a:p>
            <a:endParaRPr lang="en-US" dirty="0"/>
          </a:p>
          <a:p>
            <a:r>
              <a:rPr lang="en-US" dirty="0"/>
              <a:t>This screenshot in the background is from the Scaled Agile Framework</a:t>
            </a:r>
          </a:p>
          <a:p>
            <a:endParaRPr lang="en-US" dirty="0"/>
          </a:p>
          <a:p>
            <a:r>
              <a:rPr lang="en-US" dirty="0"/>
              <a:t>I'm stealing this from someone else I saw posted online:</a:t>
            </a:r>
          </a:p>
          <a:p>
            <a:endParaRPr lang="en-US" dirty="0"/>
          </a:p>
          <a:p>
            <a:r>
              <a:rPr lang="en-US" dirty="0"/>
              <a:t>Where does the work get done?</a:t>
            </a:r>
          </a:p>
          <a:p>
            <a:r>
              <a:rPr lang="en-US" dirty="0"/>
              <a:t>That little tiny bullet point that says "Execute"</a:t>
            </a:r>
          </a:p>
          <a:p>
            <a:endParaRPr lang="en-US" dirty="0"/>
          </a:p>
          <a:p>
            <a:r>
              <a:rPr lang="en-US" dirty="0"/>
              <a:t>Someone else pointed out that this is an outdated version of  </a:t>
            </a:r>
            <a:r>
              <a:rPr lang="en-US" dirty="0" err="1"/>
              <a:t>SAFe</a:t>
            </a:r>
            <a:endParaRPr lang="en-US" dirty="0"/>
          </a:p>
          <a:p>
            <a:r>
              <a:rPr lang="en-US" dirty="0"/>
              <a:t>That bullet point has since been removed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7</a:t>
            </a:fld>
            <a:endParaRPr lang="en-US"/>
          </a:p>
        </p:txBody>
      </p:sp>
    </p:spTree>
    <p:extLst>
      <p:ext uri="{BB962C8B-B14F-4D97-AF65-F5344CB8AC3E}">
        <p14:creationId xmlns:p14="http://schemas.microsoft.com/office/powerpoint/2010/main" val="261901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Matrix - Neo</a:t>
            </a:r>
          </a:p>
          <a:p>
            <a:r>
              <a:rPr lang="en-US" dirty="0"/>
              <a:t>Rob Zombie – </a:t>
            </a:r>
            <a:r>
              <a:rPr lang="en-US" dirty="0" err="1"/>
              <a:t>Dragula</a:t>
            </a:r>
            <a:endParaRPr lang="en-US" dirty="0"/>
          </a:p>
          <a:p>
            <a:endParaRPr lang="en-US" dirty="0"/>
          </a:p>
          <a:p>
            <a:r>
              <a:rPr lang="en-US" dirty="0"/>
              <a:t>Where did Agile come from?</a:t>
            </a:r>
            <a:br>
              <a:rPr lang="en-US" dirty="0"/>
            </a:br>
            <a:br>
              <a:rPr lang="en-US" dirty="0"/>
            </a:br>
            <a:r>
              <a:rPr lang="en-US" dirty="0"/>
              <a:t>One of the precursors was Extreme Programming.</a:t>
            </a:r>
            <a:br>
              <a:rPr lang="en-US" dirty="0"/>
            </a:br>
            <a:r>
              <a:rPr lang="en-US" dirty="0"/>
              <a:t>Kent Beck wrote a book called "Extreme Programming Explained" in 1999.</a:t>
            </a:r>
          </a:p>
          <a:p>
            <a:endParaRPr lang="en-US" dirty="0"/>
          </a:p>
          <a:p>
            <a:r>
              <a:rPr lang="en-US" dirty="0"/>
              <a:t>The year the Matrix came out.</a:t>
            </a:r>
            <a:br>
              <a:rPr lang="en-US" dirty="0"/>
            </a:br>
            <a:r>
              <a:rPr lang="en-US" dirty="0"/>
              <a:t>It was the 1990s and everything was extreme.  Extreme sports.  Alternative music.</a:t>
            </a:r>
          </a:p>
          <a:p>
            <a:r>
              <a:rPr lang="en-US" dirty="0"/>
              <a:t>I think the naming was somewhat tongue in cheek, but the idea was:</a:t>
            </a:r>
            <a:br>
              <a:rPr lang="en-US" dirty="0"/>
            </a:br>
            <a:br>
              <a:rPr lang="en-US" dirty="0"/>
            </a:br>
            <a:r>
              <a:rPr lang="en-US" dirty="0"/>
              <a:t>We have these principles that we know are good, let's turn it up to 11 and take it to the extreme.</a:t>
            </a:r>
          </a:p>
          <a:p>
            <a:endParaRPr lang="en-US" dirty="0"/>
          </a:p>
          <a:p>
            <a:r>
              <a:rPr lang="en-US" dirty="0"/>
              <a:t>Writing tests is a good thing – so let's write our tests first!</a:t>
            </a:r>
          </a:p>
          <a:p>
            <a:r>
              <a:rPr lang="en-US" dirty="0"/>
              <a:t>Releasing software faster is better – let's do it all the time!</a:t>
            </a:r>
          </a:p>
          <a:p>
            <a:r>
              <a:rPr lang="en-US" dirty="0"/>
              <a:t>Collaboration is great – let's program together!</a:t>
            </a:r>
          </a:p>
          <a:p>
            <a:endParaRPr lang="en-US" dirty="0"/>
          </a:p>
          <a:p>
            <a:r>
              <a:rPr lang="en-US" dirty="0"/>
              <a:t>Time / Money / Quality // Scope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Pair Programming, Test Driven Development, and Continuous Integration are key components of "Extreme Programming"</a:t>
            </a:r>
          </a:p>
          <a:p>
            <a:endParaRPr lang="en-US" dirty="0"/>
          </a:p>
          <a:p>
            <a:r>
              <a:rPr lang="en-US" dirty="0"/>
              <a:t>Two driving values here were making things simpler and making change easier – with the goals of reducing risk and increasing opportunity.</a:t>
            </a:r>
          </a:p>
          <a:p>
            <a:r>
              <a:rPr lang="en-US" dirty="0"/>
              <a:t>No waiting months or years and risking a project getting cancelled, work on delivering value and getting feedback rapidly.</a:t>
            </a:r>
          </a:p>
          <a:p>
            <a:endParaRPr lang="en-US" dirty="0"/>
          </a:p>
          <a:p>
            <a:r>
              <a:rPr lang="en-US" dirty="0"/>
              <a:t>Now there are some nutty ideas that go along with this, but there are also some good common sense ideas too.</a:t>
            </a:r>
          </a:p>
          <a:p>
            <a:r>
              <a:rPr lang="en-US" dirty="0"/>
              <a:t>And you don't have to amp it up to the extreme, maybe 90% volume is enough.</a:t>
            </a:r>
          </a:p>
          <a:p>
            <a:endParaRPr lang="en-US" dirty="0"/>
          </a:p>
          <a:p>
            <a:r>
              <a:rPr lang="en-US" dirty="0"/>
              <a:t>I'm going to talk about pair programming and testing in more detail later.</a:t>
            </a:r>
            <a:br>
              <a:rPr lang="en-US" dirty="0"/>
            </a:br>
            <a:r>
              <a:rPr lang="en-US" dirty="0"/>
              <a:t>But let's revisit some of these other agile ideas from "the turn of the century".</a:t>
            </a:r>
            <a:br>
              <a:rPr lang="en-US" dirty="0"/>
            </a:br>
            <a:br>
              <a:rPr lang="en-US" dirty="0"/>
            </a:br>
            <a:r>
              <a:rPr lang="en-US" sz="1200" dirty="0"/>
              <a:t>Communication</a:t>
            </a:r>
          </a:p>
          <a:p>
            <a:r>
              <a:rPr lang="en-US" sz="1200" dirty="0"/>
              <a:t>Simplicity</a:t>
            </a:r>
          </a:p>
          <a:p>
            <a:r>
              <a:rPr lang="en-US" sz="1200" dirty="0"/>
              <a:t>Feedback</a:t>
            </a:r>
            <a:br>
              <a:rPr lang="en-US" sz="1200" dirty="0"/>
            </a:br>
            <a:r>
              <a:rPr lang="en-US" sz="1200" dirty="0"/>
              <a:t>Quality</a:t>
            </a:r>
          </a:p>
          <a:p>
            <a:r>
              <a:rPr lang="en-US" sz="1200" dirty="0"/>
              <a:t>Responsibility</a:t>
            </a:r>
          </a:p>
          <a:p>
            <a:endParaRPr lang="en-US" dirty="0"/>
          </a:p>
          <a:p>
            <a:r>
              <a:rPr lang="en-US" sz="1200" dirty="0"/>
              <a:t>Pair Programming</a:t>
            </a:r>
            <a:br>
              <a:rPr lang="en-US" sz="1200" dirty="0"/>
            </a:br>
            <a:r>
              <a:rPr lang="en-US" sz="1200" dirty="0"/>
              <a:t>Test Driven Development</a:t>
            </a:r>
          </a:p>
          <a:p>
            <a:r>
              <a:rPr lang="en-US" sz="1200" dirty="0"/>
              <a:t>Continuous Integration</a:t>
            </a:r>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DD45-1C5F-9D41-9139-C094EABC5E36}" type="slidenum">
              <a:rPr lang="en-US" smtClean="0"/>
              <a:t>8</a:t>
            </a:fld>
            <a:endParaRPr lang="en-US"/>
          </a:p>
        </p:txBody>
      </p:sp>
    </p:spTree>
    <p:extLst>
      <p:ext uri="{BB962C8B-B14F-4D97-AF65-F5344CB8AC3E}">
        <p14:creationId xmlns:p14="http://schemas.microsoft.com/office/powerpoint/2010/main" val="408715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Matrix - Agent Smith</a:t>
            </a:r>
          </a:p>
          <a:p>
            <a:r>
              <a:rPr lang="en-US" dirty="0"/>
              <a:t>Queen – Under Pressure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less that's said about scrum, the better.</a:t>
            </a:r>
            <a:br>
              <a:rPr lang="en-US" dirty="0"/>
            </a:br>
            <a:r>
              <a:rPr lang="en-US" dirty="0"/>
              <a:t>(proceeds to deliver epic rant...)</a:t>
            </a:r>
          </a:p>
          <a:p>
            <a:endParaRPr lang="en-US" dirty="0"/>
          </a:p>
          <a:p>
            <a:r>
              <a:rPr lang="en-US" dirty="0"/>
              <a:t>The term "scrum" comes from the game of Rugby.</a:t>
            </a:r>
            <a:br>
              <a:rPr lang="en-US" dirty="0"/>
            </a:br>
            <a:r>
              <a:rPr lang="en-US" dirty="0"/>
              <a:t>It describes resetting the ball when it becomes unplayable after an infraction</a:t>
            </a:r>
          </a:p>
          <a:p>
            <a:r>
              <a:rPr lang="en-US" dirty="0"/>
              <a:t>such as a forward pass or out of bounds,</a:t>
            </a:r>
          </a:p>
          <a:p>
            <a:r>
              <a:rPr lang="en-US" dirty="0"/>
              <a:t>resulting in a "ruck" or tangle of bodies from opposing sides</a:t>
            </a:r>
          </a:p>
          <a:p>
            <a:r>
              <a:rPr lang="en-US" dirty="0"/>
              <a:t>where they try to scoot the ball to their backfield players who start running again.</a:t>
            </a:r>
          </a:p>
          <a:p>
            <a:endParaRPr lang="en-US" dirty="0"/>
          </a:p>
          <a:p>
            <a:r>
              <a:rPr lang="en-US" dirty="0"/>
              <a:t>Scrum was first used in "Harvard Business Review" (of all places) </a:t>
            </a:r>
          </a:p>
          <a:p>
            <a:r>
              <a:rPr lang="en-US" dirty="0"/>
              <a:t>by a pair of Japanese business to talk about product design.</a:t>
            </a:r>
          </a:p>
          <a:p>
            <a:r>
              <a:rPr lang="en-US" dirty="0"/>
              <a:t>It was adapted in the 1990s by Americans -- Ken </a:t>
            </a:r>
            <a:r>
              <a:rPr lang="en-US" dirty="0" err="1"/>
              <a:t>Schwaber</a:t>
            </a:r>
            <a:r>
              <a:rPr lang="en-US" dirty="0"/>
              <a:t> and Jeff Sutherland (both signers of the Agile Manifesto)</a:t>
            </a:r>
          </a:p>
          <a:p>
            <a:r>
              <a:rPr lang="en-US" dirty="0"/>
              <a:t>and applied to software development practices.</a:t>
            </a:r>
          </a:p>
          <a:p>
            <a:endParaRPr lang="en-US" dirty="0"/>
          </a:p>
          <a:p>
            <a:r>
              <a:rPr lang="en-US" dirty="0"/>
              <a:t>I don't pretend to know much about Rugby, </a:t>
            </a:r>
          </a:p>
          <a:p>
            <a:r>
              <a:rPr lang="en-US" dirty="0"/>
              <a:t>but based on how it has been used in software development and project management</a:t>
            </a:r>
          </a:p>
          <a:p>
            <a:r>
              <a:rPr lang="en-US" dirty="0"/>
              <a:t>I think it's safe to say they don't either.</a:t>
            </a:r>
          </a:p>
          <a:p>
            <a:endParaRPr lang="en-US" dirty="0"/>
          </a:p>
          <a:p>
            <a:r>
              <a:rPr lang="en-US" dirty="0"/>
              <a:t>But there are some useful thing to learn from the process.</a:t>
            </a:r>
          </a:p>
          <a:p>
            <a:endParaRPr lang="en-US" dirty="0"/>
          </a:p>
          <a:p>
            <a:r>
              <a:rPr lang="en-US" dirty="0"/>
              <a:t>The idea of short iterations (or resetting the ball when it becomes unplayable)</a:t>
            </a:r>
          </a:p>
          <a:p>
            <a:r>
              <a:rPr lang="en-US" dirty="0"/>
              <a:t>And that you should only commit to as much work as you think you can do in that short time frame.</a:t>
            </a:r>
          </a:p>
          <a:p>
            <a:endParaRPr lang="en-US" dirty="0"/>
          </a:p>
          <a:p>
            <a:r>
              <a:rPr lang="en-US" dirty="0"/>
              <a:t>Emphasizing daily, face to face communication – </a:t>
            </a:r>
          </a:p>
          <a:p>
            <a:r>
              <a:rPr lang="en-US" dirty="0"/>
              <a:t>kept brief by forcing you to stand up through the whole meeting</a:t>
            </a:r>
          </a:p>
          <a:p>
            <a:endParaRPr lang="en-US" dirty="0"/>
          </a:p>
          <a:p>
            <a:r>
              <a:rPr lang="en-US" dirty="0"/>
              <a:t>The (outdated) idea that teams should be cross-functional.</a:t>
            </a:r>
          </a:p>
          <a:p>
            <a:endParaRPr lang="en-US" dirty="0"/>
          </a:p>
          <a:p>
            <a:r>
              <a:rPr lang="en-US" dirty="0"/>
              <a:t>And the concept that periodic rituals with commonly understood names</a:t>
            </a:r>
          </a:p>
          <a:p>
            <a:r>
              <a:rPr lang="en-US" dirty="0"/>
              <a:t>like "kickoff" and "retrospective"</a:t>
            </a:r>
          </a:p>
          <a:p>
            <a:r>
              <a:rPr lang="en-US" dirty="0"/>
              <a:t>that encourage frequent team alignment and reflection.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analogies are more apt to American football </a:t>
            </a:r>
            <a:br>
              <a:rPr lang="en-US" dirty="0"/>
            </a:br>
            <a:r>
              <a:rPr lang="en-US" dirty="0"/>
              <a:t>And I think they'd be better served by talking about "huddles" and "downs" and so forth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Rather than Rugby – a game with literally no rule.</a:t>
            </a:r>
          </a:p>
          <a:p>
            <a:r>
              <a:rPr lang="en-US" dirty="0"/>
              <a:t>and tactics that are more about wearing the opposing team down with brute force than any cohesive strategy.</a:t>
            </a:r>
          </a:p>
          <a:p>
            <a:endParaRPr lang="en-US" dirty="0"/>
          </a:p>
          <a:p>
            <a:endParaRPr lang="en-US" dirty="0"/>
          </a:p>
          <a:p>
            <a:r>
              <a:rPr lang="en-US" dirty="0"/>
              <a:t>There is also that fact that a "scrummage" almost always results in no change in the status quo.</a:t>
            </a:r>
          </a:p>
          <a:p>
            <a:r>
              <a:rPr lang="en-US" dirty="0"/>
              <a:t>The team given the ball passes it to their "hooker" </a:t>
            </a:r>
          </a:p>
          <a:p>
            <a:r>
              <a:rPr lang="en-US" dirty="0"/>
              <a:t>who scoots it with his feet behind all the other players</a:t>
            </a:r>
          </a:p>
          <a:p>
            <a:r>
              <a:rPr lang="en-US" dirty="0"/>
              <a:t>all with their heads down -- </a:t>
            </a:r>
          </a:p>
          <a:p>
            <a:r>
              <a:rPr lang="en-US" dirty="0"/>
              <a:t>into the backfield </a:t>
            </a:r>
          </a:p>
          <a:p>
            <a:r>
              <a:rPr lang="en-US" dirty="0"/>
              <a:t>and then play resumes as if nothing happened.</a:t>
            </a:r>
          </a:p>
          <a:p>
            <a:endParaRPr lang="en-US" dirty="0"/>
          </a:p>
          <a:p>
            <a:r>
              <a:rPr lang="en-US" dirty="0"/>
              <a:t>Does anybody like scrum?</a:t>
            </a:r>
            <a:br>
              <a:rPr lang="en-US" dirty="0"/>
            </a:br>
            <a:r>
              <a:rPr lang="en-US" dirty="0"/>
              <a:t>What it has become – a status meeting.</a:t>
            </a:r>
          </a:p>
          <a:p>
            <a:endParaRPr lang="en-US" dirty="0"/>
          </a:p>
          <a:p>
            <a:r>
              <a:rPr lang="en-US" dirty="0"/>
              <a:t>Where a non-manager ask you to report on your progress and say:</a:t>
            </a:r>
          </a:p>
          <a:p>
            <a:r>
              <a:rPr lang="en-US" dirty="0"/>
              <a:t>"Yesterday I completed ticket 1234 and today I'm working ticket 5678.</a:t>
            </a:r>
          </a:p>
          <a:p>
            <a:r>
              <a:rPr lang="en-US" dirty="0"/>
              <a:t>While they have a Jira board up showing exactly what you said,</a:t>
            </a:r>
          </a:p>
          <a:p>
            <a:r>
              <a:rPr lang="en-US" dirty="0"/>
              <a:t>but not long enough for anyone to read it and find out exactly what ticket 1234 does.</a:t>
            </a:r>
          </a:p>
          <a:p>
            <a:endParaRPr lang="en-US" dirty="0"/>
          </a:p>
          <a:p>
            <a:r>
              <a:rPr lang="en-US" dirty="0"/>
              <a:t>The idea that people who understand neither the product or the software should be in charge,</a:t>
            </a:r>
          </a:p>
          <a:p>
            <a:r>
              <a:rPr lang="en-US" dirty="0"/>
              <a:t>whose management training consists of only a weekend course and payment for a certificate of completion</a:t>
            </a:r>
          </a:p>
          <a:p>
            <a:r>
              <a:rPr lang="en-US" dirty="0"/>
              <a:t>is beyond laughable.</a:t>
            </a:r>
          </a:p>
          <a:p>
            <a:r>
              <a:rPr lang="en-US" dirty="0"/>
              <a:t> </a:t>
            </a:r>
          </a:p>
        </p:txBody>
      </p:sp>
      <p:sp>
        <p:nvSpPr>
          <p:cNvPr id="4" name="Slide Number Placeholder 3"/>
          <p:cNvSpPr>
            <a:spLocks noGrp="1"/>
          </p:cNvSpPr>
          <p:nvPr>
            <p:ph type="sldNum" sz="quarter" idx="5"/>
          </p:nvPr>
        </p:nvSpPr>
        <p:spPr/>
        <p:txBody>
          <a:bodyPr/>
          <a:lstStyle/>
          <a:p>
            <a:fld id="{6842DD45-1C5F-9D41-9139-C094EABC5E36}" type="slidenum">
              <a:rPr lang="en-US" smtClean="0"/>
              <a:t>9</a:t>
            </a:fld>
            <a:endParaRPr lang="en-US"/>
          </a:p>
        </p:txBody>
      </p:sp>
    </p:spTree>
    <p:extLst>
      <p:ext uri="{BB962C8B-B14F-4D97-AF65-F5344CB8AC3E}">
        <p14:creationId xmlns:p14="http://schemas.microsoft.com/office/powerpoint/2010/main" val="425626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E9EF-5CCE-D237-470A-DB6C14152C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B0E7E7-B4C8-E7D8-7926-00F801737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C5FB14-978F-70AF-C4BB-229A0B4C5CF1}"/>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474931A7-46B0-0E48-F411-2FBBF5D55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901FE-7E93-7A3F-842B-60B7A7B6A77D}"/>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257913203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2195-72BE-C9D9-FD2A-3EB84278A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067A4-C453-7C80-B8B1-FF97F51F7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FB831-EA3E-D802-6B5C-9C4B0576FC05}"/>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E006CB1B-E863-0A31-3D15-2F01AC8A1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7686A-2D7B-4808-3873-C17CA0E13110}"/>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3048573766"/>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8A0A8-A63A-F326-53DE-A8E24CBF7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51DB29-D492-19ED-DEFE-E25657E28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40A61-DA85-230B-61ED-1254887DCA21}"/>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C4C5435C-A309-FECC-B27A-6728CCF5D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4A3B6-ED43-F88B-ACFD-114DD71F93B0}"/>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308686637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6792-993D-F1C0-477D-454077106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EFF02-89EE-3723-A871-1E127740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90A66-0BF2-D778-82B3-6F7F09D41842}"/>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1331B794-EF25-2A99-24F3-3DDD37962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EB28E-DCE2-8865-CA9F-8E630ADBE82D}"/>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2992109112"/>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5AEF-641A-8113-7D2E-4478AFCE5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5B73F-A58D-2353-F14A-7D866709B5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83590-E1A6-EDE7-27D3-98C3F31D5C7E}"/>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E3F84372-9758-3857-3463-CD4AD534F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8D633-424B-19EB-6939-2875E54D4123}"/>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253759131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895A-1E92-F331-59D6-B40252821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302F5-7B28-1E54-56AA-758A6B5F92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06F44-4E09-4F56-BCEF-EE2820D35C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F1CD63-5D2C-54B4-4274-88DD475D3AA4}"/>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6" name="Footer Placeholder 5">
            <a:extLst>
              <a:ext uri="{FF2B5EF4-FFF2-40B4-BE49-F238E27FC236}">
                <a16:creationId xmlns:a16="http://schemas.microsoft.com/office/drawing/2014/main" id="{AAB7AE66-9E83-1531-443D-1E273FFF9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614D1-0078-343F-492C-EAEB0B8ADEAF}"/>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397658160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EBD8-D806-5D87-D822-0D3C8AB674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8CB335-E072-32B3-DED5-D8EE1F86A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AE52C4-D1B0-55EB-92E5-6837AD984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E08442-7360-4644-0A6F-35E29618D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37EA52-3FF2-4CCF-3DD5-B24CDE93E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D39D5D-D71A-A682-054E-333A1CA16E75}"/>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8" name="Footer Placeholder 7">
            <a:extLst>
              <a:ext uri="{FF2B5EF4-FFF2-40B4-BE49-F238E27FC236}">
                <a16:creationId xmlns:a16="http://schemas.microsoft.com/office/drawing/2014/main" id="{03C8730D-8E3D-8C27-2841-B6984C356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4B2837-F729-88AF-8C75-C9B079AAFF83}"/>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139334220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9E1A-117E-B6CA-B6EF-080E0CC43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48E16-E446-CAB8-2FE1-756DC556319C}"/>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4" name="Footer Placeholder 3">
            <a:extLst>
              <a:ext uri="{FF2B5EF4-FFF2-40B4-BE49-F238E27FC236}">
                <a16:creationId xmlns:a16="http://schemas.microsoft.com/office/drawing/2014/main" id="{B7BC53AC-ADA7-8F52-5278-823D16E584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FFB1D3-9199-3DEA-469A-E1E5F4DAA64E}"/>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2104524340"/>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62F8A-501C-1CB4-6CF7-01CEF4948260}"/>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3" name="Footer Placeholder 2">
            <a:extLst>
              <a:ext uri="{FF2B5EF4-FFF2-40B4-BE49-F238E27FC236}">
                <a16:creationId xmlns:a16="http://schemas.microsoft.com/office/drawing/2014/main" id="{9B5C1C10-2615-E6EF-C05F-BCACE1BB6D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871B93-4199-C27C-0625-825E9D7F4DA8}"/>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1591892293"/>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9270-B672-7CBF-53D3-0D8D37B02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014D37-C4FE-7035-6FE0-5A201AAA6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A2710-4D53-835C-63F8-103AA4744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163C38-6A37-080F-0D7B-98BA1D1FE7E7}"/>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6" name="Footer Placeholder 5">
            <a:extLst>
              <a:ext uri="{FF2B5EF4-FFF2-40B4-BE49-F238E27FC236}">
                <a16:creationId xmlns:a16="http://schemas.microsoft.com/office/drawing/2014/main" id="{1F3F9E50-8C12-CA79-520E-76CE72FE6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8F2D1-2719-0431-037E-97C27EC4968A}"/>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1378121911"/>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0441-EFEB-B02D-FC6F-72D7AB5CB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C03B4-C3D4-D1FF-7D72-3AD8FBDDB3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ED9DF-8BD8-15C3-A7FF-4FE37B22B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D5B28-74A1-74A4-FE7A-88F474D84F5C}"/>
              </a:ext>
            </a:extLst>
          </p:cNvPr>
          <p:cNvSpPr>
            <a:spLocks noGrp="1"/>
          </p:cNvSpPr>
          <p:nvPr>
            <p:ph type="dt" sz="half" idx="10"/>
          </p:nvPr>
        </p:nvSpPr>
        <p:spPr/>
        <p:txBody>
          <a:bodyPr/>
          <a:lstStyle/>
          <a:p>
            <a:fld id="{E799F534-65F4-5749-91DC-32B6334EDD1B}" type="datetimeFigureOut">
              <a:rPr lang="en-US" smtClean="0"/>
              <a:t>6/21/24</a:t>
            </a:fld>
            <a:endParaRPr lang="en-US"/>
          </a:p>
        </p:txBody>
      </p:sp>
      <p:sp>
        <p:nvSpPr>
          <p:cNvPr id="6" name="Footer Placeholder 5">
            <a:extLst>
              <a:ext uri="{FF2B5EF4-FFF2-40B4-BE49-F238E27FC236}">
                <a16:creationId xmlns:a16="http://schemas.microsoft.com/office/drawing/2014/main" id="{0980FDD9-F234-3A8D-AB97-808744CB1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EE5B46-0C55-FA8B-4F90-C50957C39976}"/>
              </a:ext>
            </a:extLst>
          </p:cNvPr>
          <p:cNvSpPr>
            <a:spLocks noGrp="1"/>
          </p:cNvSpPr>
          <p:nvPr>
            <p:ph type="sldNum" sz="quarter" idx="12"/>
          </p:nvPr>
        </p:nvSpPr>
        <p:spPr/>
        <p:txBody>
          <a:bodyPr/>
          <a:lstStyle/>
          <a:p>
            <a:fld id="{7B048699-0840-0345-81DB-453E79718295}" type="slidenum">
              <a:rPr lang="en-US" smtClean="0"/>
              <a:t>‹#›</a:t>
            </a:fld>
            <a:endParaRPr lang="en-US"/>
          </a:p>
        </p:txBody>
      </p:sp>
    </p:spTree>
    <p:extLst>
      <p:ext uri="{BB962C8B-B14F-4D97-AF65-F5344CB8AC3E}">
        <p14:creationId xmlns:p14="http://schemas.microsoft.com/office/powerpoint/2010/main" val="2729697086"/>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7BD82-EAF8-FB17-3582-29F4674779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0C5DC2-6E62-88D8-B006-C299EC742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A743C-AB43-3880-7EF9-60BCF2DA5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9F534-65F4-5749-91DC-32B6334EDD1B}" type="datetimeFigureOut">
              <a:rPr lang="en-US" smtClean="0"/>
              <a:t>6/21/24</a:t>
            </a:fld>
            <a:endParaRPr lang="en-US"/>
          </a:p>
        </p:txBody>
      </p:sp>
      <p:sp>
        <p:nvSpPr>
          <p:cNvPr id="5" name="Footer Placeholder 4">
            <a:extLst>
              <a:ext uri="{FF2B5EF4-FFF2-40B4-BE49-F238E27FC236}">
                <a16:creationId xmlns:a16="http://schemas.microsoft.com/office/drawing/2014/main" id="{287331D3-8F6E-9E77-199A-92DF94B4A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DB1617-E800-DF5C-274A-B33488834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048699-0840-0345-81DB-453E79718295}" type="slidenum">
              <a:rPr lang="en-US" smtClean="0"/>
              <a:t>‹#›</a:t>
            </a:fld>
            <a:endParaRPr lang="en-US"/>
          </a:p>
        </p:txBody>
      </p:sp>
    </p:spTree>
    <p:extLst>
      <p:ext uri="{BB962C8B-B14F-4D97-AF65-F5344CB8AC3E}">
        <p14:creationId xmlns:p14="http://schemas.microsoft.com/office/powerpoint/2010/main" val="2502696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80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ir Testing and other Radical Ideas">
            <a:extLst>
              <a:ext uri="{FF2B5EF4-FFF2-40B4-BE49-F238E27FC236}">
                <a16:creationId xmlns:a16="http://schemas.microsoft.com/office/drawing/2014/main" id="{5505D1ED-310D-1A5A-3DAC-651DE9398F12}"/>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4DD131B-3934-D0AE-5514-C5E3847A2E79}"/>
              </a:ext>
            </a:extLst>
          </p:cNvPr>
          <p:cNvSpPr/>
          <p:nvPr/>
        </p:nvSpPr>
        <p:spPr>
          <a:xfrm>
            <a:off x="13013" y="14969"/>
            <a:ext cx="12192000" cy="6857999"/>
          </a:xfrm>
          <a:prstGeom prst="rect">
            <a:avLst/>
          </a:prstGeom>
          <a:solidFill>
            <a:schemeClr val="tx1">
              <a:lumMod val="75000"/>
              <a:lumOff val="25000"/>
              <a:alpha val="4980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DBFA2A-E0AE-6E28-7C8A-871633BE57EA}"/>
              </a:ext>
            </a:extLst>
          </p:cNvPr>
          <p:cNvSpPr>
            <a:spLocks noGrp="1"/>
          </p:cNvSpPr>
          <p:nvPr>
            <p:ph type="ctrTitle"/>
          </p:nvPr>
        </p:nvSpPr>
        <p:spPr>
          <a:xfrm>
            <a:off x="3715209" y="1531500"/>
            <a:ext cx="8463778" cy="1508125"/>
          </a:xfrm>
        </p:spPr>
        <p:txBody>
          <a:bodyPr wrap="square">
            <a:spAutoFit/>
          </a:bodyPr>
          <a:lstStyle/>
          <a:p>
            <a:pPr algn="r"/>
            <a:r>
              <a:rPr lang="en-US" sz="9600" dirty="0">
                <a:solidFill>
                  <a:schemeClr val="bg1"/>
                </a:solidFill>
                <a:effectLst>
                  <a:outerShdw blurRad="63500" dist="101600" dir="2700000" algn="tl" rotWithShape="0">
                    <a:schemeClr val="tx1">
                      <a:lumMod val="85000"/>
                      <a:lumOff val="15000"/>
                    </a:schemeClr>
                  </a:outerShdw>
                </a:effectLst>
                <a:latin typeface="The Meshroom" pitchFamily="2" charset="0"/>
              </a:rPr>
              <a:t>Pair Testing</a:t>
            </a:r>
            <a:endParaRPr lang="en-US" sz="9600" dirty="0">
              <a:solidFill>
                <a:schemeClr val="bg1"/>
              </a:solidFill>
              <a:effectLst>
                <a:outerShdw blurRad="63500" dist="101600" dir="2700000" algn="tl" rotWithShape="0">
                  <a:schemeClr val="tx1">
                    <a:lumMod val="85000"/>
                    <a:lumOff val="15000"/>
                  </a:schemeClr>
                </a:outerShdw>
              </a:effectLst>
            </a:endParaRPr>
          </a:p>
        </p:txBody>
      </p:sp>
      <p:sp>
        <p:nvSpPr>
          <p:cNvPr id="3" name="Subtitle 2">
            <a:extLst>
              <a:ext uri="{FF2B5EF4-FFF2-40B4-BE49-F238E27FC236}">
                <a16:creationId xmlns:a16="http://schemas.microsoft.com/office/drawing/2014/main" id="{FE28752E-7650-91B7-965D-A2DC0DA88CF1}"/>
              </a:ext>
            </a:extLst>
          </p:cNvPr>
          <p:cNvSpPr>
            <a:spLocks noGrp="1"/>
          </p:cNvSpPr>
          <p:nvPr>
            <p:ph type="subTitle" idx="1"/>
          </p:nvPr>
        </p:nvSpPr>
        <p:spPr>
          <a:xfrm>
            <a:off x="3715209" y="2862309"/>
            <a:ext cx="7359808" cy="923330"/>
          </a:xfrm>
        </p:spPr>
        <p:txBody>
          <a:bodyPr wrap="square">
            <a:spAutoFit/>
          </a:bodyPr>
          <a:lstStyle/>
          <a:p>
            <a:pPr algn="r"/>
            <a:r>
              <a:rPr lang="en-US" sz="4000" dirty="0">
                <a:solidFill>
                  <a:schemeClr val="bg1"/>
                </a:solidFill>
                <a:effectLst>
                  <a:outerShdw blurRad="63500" dist="88900" dir="2700000" algn="tl" rotWithShape="0">
                    <a:prstClr val="black"/>
                  </a:outerShdw>
                </a:effectLst>
              </a:rPr>
              <a:t>and other </a:t>
            </a:r>
            <a:r>
              <a:rPr lang="en-US" sz="6000" dirty="0">
                <a:solidFill>
                  <a:schemeClr val="bg1"/>
                </a:solidFill>
                <a:effectLst>
                  <a:outerShdw blurRad="63500" dist="88900" dir="2700000" algn="tl" rotWithShape="0">
                    <a:prstClr val="black"/>
                  </a:outerShdw>
                </a:effectLst>
                <a:latin typeface="Radical Brush DEMO" pitchFamily="2" charset="77"/>
              </a:rPr>
              <a:t>Radical Ideas</a:t>
            </a:r>
            <a:endParaRPr lang="en-US" sz="6000" dirty="0">
              <a:solidFill>
                <a:schemeClr val="bg1"/>
              </a:solidFill>
              <a:effectLst>
                <a:outerShdw blurRad="63500" dist="88900" dir="2700000" algn="tl" rotWithShape="0">
                  <a:prstClr val="black"/>
                </a:outerShdw>
              </a:effectLst>
            </a:endParaRPr>
          </a:p>
        </p:txBody>
      </p:sp>
      <p:sp>
        <p:nvSpPr>
          <p:cNvPr id="10" name="TextBox 9">
            <a:extLst>
              <a:ext uri="{FF2B5EF4-FFF2-40B4-BE49-F238E27FC236}">
                <a16:creationId xmlns:a16="http://schemas.microsoft.com/office/drawing/2014/main" id="{8B017C73-A7AD-8765-ADC3-FC819585B3E4}"/>
              </a:ext>
            </a:extLst>
          </p:cNvPr>
          <p:cNvSpPr txBox="1"/>
          <p:nvPr/>
        </p:nvSpPr>
        <p:spPr>
          <a:xfrm>
            <a:off x="4962293" y="3579541"/>
            <a:ext cx="184731" cy="369332"/>
          </a:xfrm>
          <a:prstGeom prst="rect">
            <a:avLst/>
          </a:prstGeom>
          <a:noFill/>
        </p:spPr>
        <p:txBody>
          <a:bodyPr wrap="none" rtlCol="0">
            <a:spAutoFit/>
          </a:bodyPr>
          <a:lstStyle/>
          <a:p>
            <a:endParaRPr lang="en-US" dirty="0"/>
          </a:p>
        </p:txBody>
      </p:sp>
      <p:grpSp>
        <p:nvGrpSpPr>
          <p:cNvPr id="5" name="Group 4">
            <a:extLst>
              <a:ext uri="{FF2B5EF4-FFF2-40B4-BE49-F238E27FC236}">
                <a16:creationId xmlns:a16="http://schemas.microsoft.com/office/drawing/2014/main" id="{BC3A98AA-2307-D90F-A460-8CB570C8DE57}"/>
              </a:ext>
            </a:extLst>
          </p:cNvPr>
          <p:cNvGrpSpPr>
            <a:grpSpLocks noChangeAspect="1"/>
          </p:cNvGrpSpPr>
          <p:nvPr/>
        </p:nvGrpSpPr>
        <p:grpSpPr>
          <a:xfrm>
            <a:off x="8305799" y="4944837"/>
            <a:ext cx="3886200" cy="1943100"/>
            <a:chOff x="16503084" y="9762312"/>
            <a:chExt cx="3810000" cy="1905000"/>
          </a:xfrm>
        </p:grpSpPr>
        <p:pic>
          <p:nvPicPr>
            <p:cNvPr id="4" name="Picture 3">
              <a:extLst>
                <a:ext uri="{FF2B5EF4-FFF2-40B4-BE49-F238E27FC236}">
                  <a16:creationId xmlns:a16="http://schemas.microsoft.com/office/drawing/2014/main" id="{9C1C9FF2-14E0-811A-244C-9866AD6EA2FD}"/>
                </a:ext>
              </a:extLst>
            </p:cNvPr>
            <p:cNvPicPr>
              <a:picLocks noChangeAspect="1"/>
            </p:cNvPicPr>
            <p:nvPr/>
          </p:nvPicPr>
          <p:blipFill>
            <a:blip r:embed="rId4"/>
            <a:stretch>
              <a:fillRect/>
            </a:stretch>
          </p:blipFill>
          <p:spPr>
            <a:xfrm>
              <a:off x="16503084" y="9762312"/>
              <a:ext cx="3810000" cy="1905000"/>
            </a:xfrm>
            <a:prstGeom prst="rect">
              <a:avLst/>
            </a:prstGeom>
          </p:spPr>
        </p:pic>
        <p:sp>
          <p:nvSpPr>
            <p:cNvPr id="11" name="TextBox 10">
              <a:extLst>
                <a:ext uri="{FF2B5EF4-FFF2-40B4-BE49-F238E27FC236}">
                  <a16:creationId xmlns:a16="http://schemas.microsoft.com/office/drawing/2014/main" id="{BDA3DB87-3724-33D4-87CA-34AC38285C13}"/>
                </a:ext>
              </a:extLst>
            </p:cNvPr>
            <p:cNvSpPr txBox="1"/>
            <p:nvPr/>
          </p:nvSpPr>
          <p:spPr>
            <a:xfrm>
              <a:off x="17917418" y="11010645"/>
              <a:ext cx="1063112" cy="461665"/>
            </a:xfrm>
            <a:prstGeom prst="rect">
              <a:avLst/>
            </a:prstGeom>
            <a:noFill/>
          </p:spPr>
          <p:txBody>
            <a:bodyPr wrap="none" rtlCol="0">
              <a:sp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2024</a:t>
              </a:r>
            </a:p>
          </p:txBody>
        </p:sp>
      </p:grpSp>
    </p:spTree>
    <p:extLst>
      <p:ext uri="{BB962C8B-B14F-4D97-AF65-F5344CB8AC3E}">
        <p14:creationId xmlns:p14="http://schemas.microsoft.com/office/powerpoint/2010/main" val="137797870"/>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truck on fire&#10;&#10;Description automatically generated">
            <a:extLst>
              <a:ext uri="{FF2B5EF4-FFF2-40B4-BE49-F238E27FC236}">
                <a16:creationId xmlns:a16="http://schemas.microsoft.com/office/drawing/2014/main" id="{A6D2A0B2-346F-9F79-33ED-33A8ABE9CCA9}"/>
              </a:ext>
            </a:extLst>
          </p:cNvPr>
          <p:cNvPicPr>
            <a:picLocks noChangeAspect="1"/>
          </p:cNvPicPr>
          <p:nvPr/>
        </p:nvPicPr>
        <p:blipFill rotWithShape="1">
          <a:blip r:embed="rId3"/>
          <a:srcRect l="27989" r="3923" b="1373"/>
          <a:stretch/>
        </p:blipFill>
        <p:spPr>
          <a:xfrm>
            <a:off x="2761683" y="0"/>
            <a:ext cx="9430317"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2761680" y="0"/>
            <a:ext cx="9430317" cy="6858000"/>
          </a:xfrm>
          <a:prstGeom prst="rect">
            <a:avLst/>
          </a:prstGeom>
          <a:gradFill>
            <a:gsLst>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3046988"/>
          </a:xfrm>
          <a:prstGeom prst="rect">
            <a:avLst/>
          </a:prstGeom>
          <a:noFill/>
        </p:spPr>
        <p:txBody>
          <a:bodyPr wrap="square" rtlCol="0">
            <a:spAutoFit/>
          </a:bodyPr>
          <a:lstStyle/>
          <a:p>
            <a:r>
              <a:rPr lang="en-US" sz="6400" dirty="0">
                <a:latin typeface="Radical Brush DEMO" pitchFamily="2" charset="77"/>
              </a:rPr>
              <a:t>Test </a:t>
            </a:r>
          </a:p>
          <a:p>
            <a:r>
              <a:rPr lang="en-US" sz="6400" dirty="0">
                <a:latin typeface="Radical Brush DEMO" pitchFamily="2" charset="77"/>
              </a:rPr>
              <a:t>Driven</a:t>
            </a:r>
          </a:p>
          <a:p>
            <a:r>
              <a:rPr lang="en-US" sz="6400" dirty="0">
                <a:latin typeface="Radical Brush DEMO" pitchFamily="2" charset="77"/>
              </a:rPr>
              <a:t>Development</a:t>
            </a:r>
          </a:p>
        </p:txBody>
      </p:sp>
    </p:spTree>
    <p:extLst>
      <p:ext uri="{BB962C8B-B14F-4D97-AF65-F5344CB8AC3E}">
        <p14:creationId xmlns:p14="http://schemas.microsoft.com/office/powerpoint/2010/main" val="193006375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E45BA-E941-C89F-2A86-5E58C45CE02D}"/>
              </a:ext>
            </a:extLst>
          </p:cNvPr>
          <p:cNvSpPr/>
          <p:nvPr/>
        </p:nvSpPr>
        <p:spPr>
          <a:xfrm>
            <a:off x="0" y="0"/>
            <a:ext cx="9669642" cy="6858000"/>
          </a:xfrm>
          <a:prstGeom prst="rect">
            <a:avLst/>
          </a:prstGeom>
          <a:gradFill>
            <a:gsLst>
              <a:gs pos="0">
                <a:srgbClr val="FFFFFF">
                  <a:alpha val="90031"/>
                </a:srgbClr>
              </a:gs>
              <a:gs pos="100000">
                <a:schemeClr val="bg1">
                  <a:alpha val="5049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4A1E746C-01AF-72BC-D89A-70DCB99BB6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0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Back to the Future">
            <a:extLst>
              <a:ext uri="{FF2B5EF4-FFF2-40B4-BE49-F238E27FC236}">
                <a16:creationId xmlns:a16="http://schemas.microsoft.com/office/drawing/2014/main" id="{06DB6CB8-D0E1-F354-E65E-327670E0B9B0}"/>
              </a:ext>
            </a:extLst>
          </p:cNvPr>
          <p:cNvSpPr/>
          <p:nvPr/>
        </p:nvSpPr>
        <p:spPr>
          <a:xfrm>
            <a:off x="-1" y="0"/>
            <a:ext cx="9669642" cy="6858000"/>
          </a:xfrm>
          <a:prstGeom prst="rect">
            <a:avLst/>
          </a:prstGeom>
          <a:gradFill>
            <a:gsLst>
              <a:gs pos="56000">
                <a:srgbClr val="FFFFFF">
                  <a:alpha val="72350"/>
                </a:srgbClr>
              </a:gs>
              <a:gs pos="0">
                <a:srgbClr val="FFFFFF"/>
              </a:gs>
              <a:gs pos="100000">
                <a:schemeClr val="bg1">
                  <a:alpha val="49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2062103"/>
          </a:xfrm>
          <a:prstGeom prst="rect">
            <a:avLst/>
          </a:prstGeom>
          <a:noFill/>
        </p:spPr>
        <p:txBody>
          <a:bodyPr wrap="square" rtlCol="0">
            <a:spAutoFit/>
          </a:bodyPr>
          <a:lstStyle/>
          <a:p>
            <a:pPr algn="r"/>
            <a:r>
              <a:rPr lang="en-US" sz="6400" dirty="0">
                <a:latin typeface="Radical Brush DEMO" pitchFamily="2" charset="77"/>
              </a:rPr>
              <a:t>Continuous</a:t>
            </a:r>
          </a:p>
          <a:p>
            <a:pPr algn="r"/>
            <a:r>
              <a:rPr lang="en-US" sz="6400" dirty="0">
                <a:latin typeface="Radical Brush DEMO" pitchFamily="2" charset="77"/>
              </a:rPr>
              <a:t>Delivery</a:t>
            </a:r>
          </a:p>
        </p:txBody>
      </p:sp>
    </p:spTree>
    <p:extLst>
      <p:ext uri="{BB962C8B-B14F-4D97-AF65-F5344CB8AC3E}">
        <p14:creationId xmlns:p14="http://schemas.microsoft.com/office/powerpoint/2010/main" val="2381487784"/>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98BF93-1304-6F5C-6089-AB42097E43B9}"/>
              </a:ext>
            </a:extLst>
          </p:cNvPr>
          <p:cNvPicPr>
            <a:picLocks noChangeAspect="1"/>
          </p:cNvPicPr>
          <p:nvPr/>
        </p:nvPicPr>
        <p:blipFill>
          <a:blip r:embed="rId3"/>
          <a:stretch>
            <a:fillRect/>
          </a:stretch>
        </p:blipFill>
        <p:spPr>
          <a:xfrm>
            <a:off x="2704240" y="0"/>
            <a:ext cx="9487760"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2682532" y="0"/>
            <a:ext cx="9487760" cy="6858000"/>
          </a:xfrm>
          <a:prstGeom prst="rect">
            <a:avLst/>
          </a:prstGeom>
          <a:gradFill>
            <a:gsLst>
              <a:gs pos="64000">
                <a:srgbClr val="FFFFFF">
                  <a:alpha val="70719"/>
                </a:srgbClr>
              </a:gs>
              <a:gs pos="0">
                <a:srgbClr val="FFFFFF">
                  <a:alpha val="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1077218"/>
          </a:xfrm>
          <a:prstGeom prst="rect">
            <a:avLst/>
          </a:prstGeom>
          <a:noFill/>
        </p:spPr>
        <p:txBody>
          <a:bodyPr wrap="square" rtlCol="0">
            <a:spAutoFit/>
          </a:bodyPr>
          <a:lstStyle/>
          <a:p>
            <a:r>
              <a:rPr lang="en-US" sz="6400" dirty="0">
                <a:latin typeface="Radical Brush DEMO" pitchFamily="2" charset="77"/>
              </a:rPr>
              <a:t>Refactoring</a:t>
            </a:r>
          </a:p>
        </p:txBody>
      </p:sp>
    </p:spTree>
    <p:extLst>
      <p:ext uri="{BB962C8B-B14F-4D97-AF65-F5344CB8AC3E}">
        <p14:creationId xmlns:p14="http://schemas.microsoft.com/office/powerpoint/2010/main" val="7689717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n in Cities&#10;Bizarre Love Triangle - New Order">
            <a:extLst>
              <a:ext uri="{FF2B5EF4-FFF2-40B4-BE49-F238E27FC236}">
                <a16:creationId xmlns:a16="http://schemas.microsoft.com/office/drawing/2014/main" id="{2F62DCEC-63F2-1212-B450-0A81ED6A4AE6}"/>
              </a:ext>
            </a:extLst>
          </p:cNvPr>
          <p:cNvPicPr>
            <a:picLocks noChangeAspect="1"/>
          </p:cNvPicPr>
          <p:nvPr/>
        </p:nvPicPr>
        <p:blipFill>
          <a:blip r:embed="rId3"/>
          <a:stretch>
            <a:fillRect/>
          </a:stretch>
        </p:blipFill>
        <p:spPr>
          <a:xfrm>
            <a:off x="1371599" y="0"/>
            <a:ext cx="4208929" cy="6749923"/>
          </a:xfrm>
          <a:prstGeom prst="rect">
            <a:avLst/>
          </a:prstGeom>
        </p:spPr>
      </p:pic>
      <p:sp>
        <p:nvSpPr>
          <p:cNvPr id="5" name="Rectangle 4" descr="Back to the Future">
            <a:extLst>
              <a:ext uri="{FF2B5EF4-FFF2-40B4-BE49-F238E27FC236}">
                <a16:creationId xmlns:a16="http://schemas.microsoft.com/office/drawing/2014/main" id="{2CDD5EBA-E6D7-F69D-EAA8-CBB43FEF4D62}"/>
              </a:ext>
            </a:extLst>
          </p:cNvPr>
          <p:cNvSpPr/>
          <p:nvPr/>
        </p:nvSpPr>
        <p:spPr>
          <a:xfrm>
            <a:off x="-1" y="0"/>
            <a:ext cx="9669642" cy="6858000"/>
          </a:xfrm>
          <a:prstGeom prst="rect">
            <a:avLst/>
          </a:prstGeom>
          <a:gradFill>
            <a:gsLst>
              <a:gs pos="56000">
                <a:srgbClr val="FFFFFF">
                  <a:alpha val="72350"/>
                </a:srgbClr>
              </a:gs>
              <a:gs pos="0">
                <a:srgbClr val="FFFFFF"/>
              </a:gs>
              <a:gs pos="100000">
                <a:schemeClr val="bg1">
                  <a:alpha val="49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2062103"/>
          </a:xfrm>
          <a:prstGeom prst="rect">
            <a:avLst/>
          </a:prstGeom>
          <a:noFill/>
        </p:spPr>
        <p:txBody>
          <a:bodyPr wrap="square" rtlCol="0">
            <a:spAutoFit/>
          </a:bodyPr>
          <a:lstStyle/>
          <a:p>
            <a:pPr algn="r"/>
            <a:r>
              <a:rPr lang="en-US" sz="6400" dirty="0">
                <a:latin typeface="Radical Brush DEMO" pitchFamily="2" charset="77"/>
              </a:rPr>
              <a:t>Design</a:t>
            </a:r>
            <a:br>
              <a:rPr lang="en-US" sz="6400" dirty="0">
                <a:latin typeface="Radical Brush DEMO" pitchFamily="2" charset="77"/>
              </a:rPr>
            </a:br>
            <a:r>
              <a:rPr lang="en-US" sz="6400" dirty="0">
                <a:latin typeface="Radical Brush DEMO" pitchFamily="2" charset="77"/>
              </a:rPr>
              <a:t>Patterns</a:t>
            </a:r>
          </a:p>
        </p:txBody>
      </p:sp>
    </p:spTree>
    <p:extLst>
      <p:ext uri="{BB962C8B-B14F-4D97-AF65-F5344CB8AC3E}">
        <p14:creationId xmlns:p14="http://schemas.microsoft.com/office/powerpoint/2010/main" val="2846030134"/>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sunglasses and headphones singing into a microphone&#10;&#10;Description automatically generated">
            <a:extLst>
              <a:ext uri="{FF2B5EF4-FFF2-40B4-BE49-F238E27FC236}">
                <a16:creationId xmlns:a16="http://schemas.microsoft.com/office/drawing/2014/main" id="{F450C873-F1FC-A792-26BA-2043177D9F26}"/>
              </a:ext>
            </a:extLst>
          </p:cNvPr>
          <p:cNvPicPr>
            <a:picLocks noChangeAspect="1"/>
          </p:cNvPicPr>
          <p:nvPr/>
        </p:nvPicPr>
        <p:blipFill rotWithShape="1">
          <a:blip r:embed="rId3"/>
          <a:srcRect r="15115"/>
          <a:stretch/>
        </p:blipFill>
        <p:spPr>
          <a:xfrm>
            <a:off x="3988081" y="0"/>
            <a:ext cx="8203919"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3988078" y="0"/>
            <a:ext cx="8203919" cy="6858000"/>
          </a:xfrm>
          <a:prstGeom prst="rect">
            <a:avLst/>
          </a:prstGeom>
          <a:gradFill>
            <a:gsLst>
              <a:gs pos="68000">
                <a:srgbClr val="FFFFFF">
                  <a:alpha val="72182"/>
                </a:srgbClr>
              </a:gs>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3046988"/>
          </a:xfrm>
          <a:prstGeom prst="rect">
            <a:avLst/>
          </a:prstGeom>
          <a:noFill/>
        </p:spPr>
        <p:txBody>
          <a:bodyPr wrap="square" rtlCol="0">
            <a:spAutoFit/>
          </a:bodyPr>
          <a:lstStyle/>
          <a:p>
            <a:r>
              <a:rPr lang="en-US" sz="6400" dirty="0">
                <a:latin typeface="Radical Brush DEMO" pitchFamily="2" charset="77"/>
              </a:rPr>
              <a:t>Behavior</a:t>
            </a:r>
          </a:p>
          <a:p>
            <a:r>
              <a:rPr lang="en-US" sz="6400" dirty="0">
                <a:latin typeface="Radical Brush DEMO" pitchFamily="2" charset="77"/>
              </a:rPr>
              <a:t>Driven</a:t>
            </a:r>
          </a:p>
          <a:p>
            <a:r>
              <a:rPr lang="en-US" sz="6400" dirty="0">
                <a:latin typeface="Radical Brush DEMO" pitchFamily="2" charset="77"/>
              </a:rPr>
              <a:t>Development</a:t>
            </a:r>
          </a:p>
        </p:txBody>
      </p:sp>
    </p:spTree>
    <p:extLst>
      <p:ext uri="{BB962C8B-B14F-4D97-AF65-F5344CB8AC3E}">
        <p14:creationId xmlns:p14="http://schemas.microsoft.com/office/powerpoint/2010/main" val="137882412"/>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ht Club">
            <a:extLst>
              <a:ext uri="{FF2B5EF4-FFF2-40B4-BE49-F238E27FC236}">
                <a16:creationId xmlns:a16="http://schemas.microsoft.com/office/drawing/2014/main" id="{9E602BB5-5D30-3285-9F45-3739E129DCCF}"/>
              </a:ext>
            </a:extLst>
          </p:cNvPr>
          <p:cNvPicPr>
            <a:picLocks noChangeAspect="1"/>
          </p:cNvPicPr>
          <p:nvPr/>
        </p:nvPicPr>
        <p:blipFill rotWithShape="1">
          <a:blip r:embed="rId3"/>
          <a:srcRect l="7053" t="-254" r="17723" b="254"/>
          <a:stretch/>
        </p:blipFill>
        <p:spPr>
          <a:xfrm>
            <a:off x="0" y="0"/>
            <a:ext cx="9171272" cy="6858000"/>
          </a:xfrm>
          <a:prstGeom prst="rect">
            <a:avLst/>
          </a:prstGeom>
        </p:spPr>
      </p:pic>
      <p:sp>
        <p:nvSpPr>
          <p:cNvPr id="4" name="Rectangle 3" descr="Back to the Future">
            <a:extLst>
              <a:ext uri="{FF2B5EF4-FFF2-40B4-BE49-F238E27FC236}">
                <a16:creationId xmlns:a16="http://schemas.microsoft.com/office/drawing/2014/main" id="{CF40B870-4432-F239-2595-E4CCAF5859FB}"/>
              </a:ext>
            </a:extLst>
          </p:cNvPr>
          <p:cNvSpPr/>
          <p:nvPr/>
        </p:nvSpPr>
        <p:spPr>
          <a:xfrm>
            <a:off x="-1" y="0"/>
            <a:ext cx="9171272" cy="6858000"/>
          </a:xfrm>
          <a:prstGeom prst="rect">
            <a:avLst/>
          </a:prstGeom>
          <a:gradFill>
            <a:gsLst>
              <a:gs pos="56000">
                <a:srgbClr val="FFFFFF">
                  <a:alpha val="72350"/>
                </a:srgbClr>
              </a:gs>
              <a:gs pos="0">
                <a:srgbClr val="FFFFFF"/>
              </a:gs>
              <a:gs pos="100000">
                <a:schemeClr val="bg1">
                  <a:alpha val="49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1077218"/>
          </a:xfrm>
          <a:prstGeom prst="rect">
            <a:avLst/>
          </a:prstGeom>
          <a:noFill/>
        </p:spPr>
        <p:txBody>
          <a:bodyPr wrap="square" rtlCol="0">
            <a:spAutoFit/>
          </a:bodyPr>
          <a:lstStyle/>
          <a:p>
            <a:pPr algn="r"/>
            <a:r>
              <a:rPr lang="en-US" sz="6400" dirty="0">
                <a:latin typeface="Radical Brush DEMO" pitchFamily="2" charset="77"/>
              </a:rPr>
              <a:t>DevOps</a:t>
            </a:r>
          </a:p>
        </p:txBody>
      </p:sp>
    </p:spTree>
    <p:extLst>
      <p:ext uri="{BB962C8B-B14F-4D97-AF65-F5344CB8AC3E}">
        <p14:creationId xmlns:p14="http://schemas.microsoft.com/office/powerpoint/2010/main" val="2031884233"/>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motorcycle&#10;&#10;Description automatically generated">
            <a:extLst>
              <a:ext uri="{FF2B5EF4-FFF2-40B4-BE49-F238E27FC236}">
                <a16:creationId xmlns:a16="http://schemas.microsoft.com/office/drawing/2014/main" id="{9942D810-D1FC-46C3-D129-C7FA1C1889D0}"/>
              </a:ext>
            </a:extLst>
          </p:cNvPr>
          <p:cNvPicPr>
            <a:picLocks noChangeAspect="1"/>
          </p:cNvPicPr>
          <p:nvPr/>
        </p:nvPicPr>
        <p:blipFill>
          <a:blip r:embed="rId3"/>
          <a:stretch>
            <a:fillRect/>
          </a:stretch>
        </p:blipFill>
        <p:spPr>
          <a:xfrm>
            <a:off x="3533444" y="0"/>
            <a:ext cx="8658556"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3533442" y="0"/>
            <a:ext cx="8658556" cy="6858000"/>
          </a:xfrm>
          <a:prstGeom prst="rect">
            <a:avLst/>
          </a:prstGeom>
          <a:gradFill>
            <a:gsLst>
              <a:gs pos="35000">
                <a:srgbClr val="FFFFFF">
                  <a:alpha val="75079"/>
                </a:srgbClr>
              </a:gs>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2062103"/>
          </a:xfrm>
          <a:prstGeom prst="rect">
            <a:avLst/>
          </a:prstGeom>
          <a:noFill/>
        </p:spPr>
        <p:txBody>
          <a:bodyPr wrap="square" rtlCol="0">
            <a:spAutoFit/>
          </a:bodyPr>
          <a:lstStyle/>
          <a:p>
            <a:r>
              <a:rPr lang="en-US" sz="6400" dirty="0">
                <a:latin typeface="Radical Brush DEMO" pitchFamily="2" charset="77"/>
              </a:rPr>
              <a:t>Lean</a:t>
            </a:r>
          </a:p>
          <a:p>
            <a:r>
              <a:rPr lang="en-US" sz="6400" dirty="0">
                <a:latin typeface="Radical Brush DEMO" pitchFamily="2" charset="77"/>
              </a:rPr>
              <a:t>Principles</a:t>
            </a:r>
          </a:p>
        </p:txBody>
      </p:sp>
    </p:spTree>
    <p:extLst>
      <p:ext uri="{BB962C8B-B14F-4D97-AF65-F5344CB8AC3E}">
        <p14:creationId xmlns:p14="http://schemas.microsoft.com/office/powerpoint/2010/main" val="207673930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1B315-B210-A253-C0CD-31B6CD630979}"/>
              </a:ext>
            </a:extLst>
          </p:cNvPr>
          <p:cNvPicPr>
            <a:picLocks noChangeAspect="1"/>
          </p:cNvPicPr>
          <p:nvPr/>
        </p:nvPicPr>
        <p:blipFill rotWithShape="1">
          <a:blip r:embed="rId3"/>
          <a:srcRect l="12526" t="-1" r="-1" b="-1"/>
          <a:stretch/>
        </p:blipFill>
        <p:spPr>
          <a:xfrm>
            <a:off x="0" y="0"/>
            <a:ext cx="7520941"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0" y="0"/>
            <a:ext cx="9669642" cy="6858000"/>
          </a:xfrm>
          <a:prstGeom prst="rect">
            <a:avLst/>
          </a:prstGeom>
          <a:gradFill>
            <a:gsLst>
              <a:gs pos="20000">
                <a:srgbClr val="FFFFFF">
                  <a:alpha val="95484"/>
                </a:srgbClr>
              </a:gs>
              <a:gs pos="0">
                <a:srgbClr val="FFFFFF">
                  <a:alpha val="90031"/>
                </a:srgbClr>
              </a:gs>
              <a:gs pos="100000">
                <a:schemeClr val="bg1">
                  <a:alpha val="5049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2062103"/>
          </a:xfrm>
          <a:prstGeom prst="rect">
            <a:avLst/>
          </a:prstGeom>
          <a:noFill/>
        </p:spPr>
        <p:txBody>
          <a:bodyPr wrap="square" rtlCol="0">
            <a:spAutoFit/>
          </a:bodyPr>
          <a:lstStyle/>
          <a:p>
            <a:pPr algn="r"/>
            <a:r>
              <a:rPr lang="en-US" sz="6400" dirty="0">
                <a:latin typeface="Radical Brush DEMO" pitchFamily="2" charset="77"/>
              </a:rPr>
              <a:t>Pair </a:t>
            </a:r>
          </a:p>
          <a:p>
            <a:pPr algn="r"/>
            <a:r>
              <a:rPr lang="en-US" sz="6400" dirty="0">
                <a:latin typeface="Radical Brush DEMO" pitchFamily="2" charset="77"/>
              </a:rPr>
              <a:t>Programming</a:t>
            </a:r>
          </a:p>
        </p:txBody>
      </p:sp>
    </p:spTree>
    <p:extLst>
      <p:ext uri="{BB962C8B-B14F-4D97-AF65-F5344CB8AC3E}">
        <p14:creationId xmlns:p14="http://schemas.microsoft.com/office/powerpoint/2010/main" val="2950901744"/>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7C1922C-1E7D-FD05-45FE-A343A3E76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4139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EB315-2BC8-5526-9944-CB02AA0FE72F}"/>
              </a:ext>
            </a:extLst>
          </p:cNvPr>
          <p:cNvPicPr>
            <a:picLocks noChangeAspect="1"/>
          </p:cNvPicPr>
          <p:nvPr/>
        </p:nvPicPr>
        <p:blipFill>
          <a:blip r:embed="rId3"/>
          <a:stretch>
            <a:fillRect/>
          </a:stretch>
        </p:blipFill>
        <p:spPr>
          <a:xfrm>
            <a:off x="5333998" y="-1"/>
            <a:ext cx="6857999" cy="6857999"/>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5333998" y="0"/>
            <a:ext cx="6857999" cy="6858000"/>
          </a:xfrm>
          <a:prstGeom prst="rect">
            <a:avLst/>
          </a:prstGeom>
          <a:gradFill>
            <a:gsLst>
              <a:gs pos="50000">
                <a:srgbClr val="FFFFFF">
                  <a:alpha val="57000"/>
                </a:srgbClr>
              </a:gs>
              <a:gs pos="0">
                <a:srgbClr val="FFFFFF">
                  <a:alpha val="26761"/>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Beatles - Abbey Road">
            <a:extLst>
              <a:ext uri="{FF2B5EF4-FFF2-40B4-BE49-F238E27FC236}">
                <a16:creationId xmlns:a16="http://schemas.microsoft.com/office/drawing/2014/main" id="{D28FD638-2071-AF40-B3ED-5220BDDBF95B}"/>
              </a:ext>
            </a:extLst>
          </p:cNvPr>
          <p:cNvSpPr txBox="1"/>
          <p:nvPr/>
        </p:nvSpPr>
        <p:spPr>
          <a:xfrm>
            <a:off x="914400" y="2362704"/>
            <a:ext cx="7315200" cy="1077218"/>
          </a:xfrm>
          <a:prstGeom prst="rect">
            <a:avLst/>
          </a:prstGeom>
          <a:noFill/>
        </p:spPr>
        <p:txBody>
          <a:bodyPr wrap="square" rtlCol="0">
            <a:spAutoFit/>
          </a:bodyPr>
          <a:lstStyle/>
          <a:p>
            <a:endParaRPr lang="en-US" sz="6400" dirty="0"/>
          </a:p>
        </p:txBody>
      </p:sp>
      <p:sp>
        <p:nvSpPr>
          <p:cNvPr id="10" name="TextBox 9">
            <a:extLst>
              <a:ext uri="{FF2B5EF4-FFF2-40B4-BE49-F238E27FC236}">
                <a16:creationId xmlns:a16="http://schemas.microsoft.com/office/drawing/2014/main" id="{2C08EC44-2F69-AE1B-71F5-0D8CAC13DA78}"/>
              </a:ext>
            </a:extLst>
          </p:cNvPr>
          <p:cNvSpPr txBox="1"/>
          <p:nvPr/>
        </p:nvSpPr>
        <p:spPr>
          <a:xfrm>
            <a:off x="4572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11" name="TextBox 10">
            <a:extLst>
              <a:ext uri="{FF2B5EF4-FFF2-40B4-BE49-F238E27FC236}">
                <a16:creationId xmlns:a16="http://schemas.microsoft.com/office/drawing/2014/main" id="{1D570DFA-6B4D-F705-4ABA-32F9AAD20A7E}"/>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WHAT IS IT</a:t>
            </a:r>
          </a:p>
        </p:txBody>
      </p:sp>
      <p:sp>
        <p:nvSpPr>
          <p:cNvPr id="12" name="TextBox 11">
            <a:extLst>
              <a:ext uri="{FF2B5EF4-FFF2-40B4-BE49-F238E27FC236}">
                <a16:creationId xmlns:a16="http://schemas.microsoft.com/office/drawing/2014/main" id="{D777F7CB-A7A2-F5C9-2AB8-E36F460BB505}"/>
              </a:ext>
            </a:extLst>
          </p:cNvPr>
          <p:cNvSpPr txBox="1"/>
          <p:nvPr/>
        </p:nvSpPr>
        <p:spPr>
          <a:xfrm>
            <a:off x="457199" y="2379685"/>
            <a:ext cx="8201025" cy="4021115"/>
          </a:xfrm>
          <a:prstGeom prst="rect">
            <a:avLst/>
          </a:prstGeom>
          <a:noFill/>
          <a:ln w="3175">
            <a:noFill/>
          </a:ln>
        </p:spPr>
        <p:txBody>
          <a:bodyPr wrap="square" tIns="274320" bIns="457200" rtlCol="0">
            <a:noAutofit/>
          </a:bodyPr>
          <a:lstStyle/>
          <a:p>
            <a:pPr>
              <a:spcAft>
                <a:spcPts val="1200"/>
              </a:spcAft>
            </a:pPr>
            <a:r>
              <a:rPr lang="en-US" sz="2400" dirty="0"/>
              <a:t>Like Pair Programming</a:t>
            </a:r>
          </a:p>
          <a:p>
            <a:pPr>
              <a:spcAft>
                <a:spcPts val="1200"/>
              </a:spcAft>
            </a:pPr>
            <a:r>
              <a:rPr lang="en-US" sz="2400" dirty="0"/>
              <a:t>But not necessarily</a:t>
            </a:r>
          </a:p>
          <a:p>
            <a:pPr>
              <a:spcAft>
                <a:spcPts val="1200"/>
              </a:spcAft>
            </a:pPr>
            <a:r>
              <a:rPr lang="en-US" sz="2400" dirty="0"/>
              <a:t>Two (or more) people </a:t>
            </a:r>
          </a:p>
          <a:p>
            <a:pPr>
              <a:spcAft>
                <a:spcPts val="1200"/>
              </a:spcAft>
            </a:pPr>
            <a:r>
              <a:rPr lang="en-US" sz="2400" dirty="0"/>
              <a:t>	working together on a task</a:t>
            </a:r>
          </a:p>
          <a:p>
            <a:pPr>
              <a:spcAft>
                <a:spcPts val="1200"/>
              </a:spcAft>
            </a:pPr>
            <a:r>
              <a:rPr lang="en-US" sz="2400" dirty="0"/>
              <a:t>	and communicating (in real time).</a:t>
            </a:r>
          </a:p>
          <a:p>
            <a:pPr>
              <a:spcAft>
                <a:spcPts val="1200"/>
              </a:spcAft>
            </a:pPr>
            <a:r>
              <a:rPr lang="en-US" sz="2400" dirty="0"/>
              <a:t>	(usually) one leads and the other follows</a:t>
            </a:r>
          </a:p>
          <a:p>
            <a:pPr>
              <a:spcAft>
                <a:spcPts val="1200"/>
              </a:spcAft>
            </a:pPr>
            <a:r>
              <a:rPr lang="en-US" sz="2400" dirty="0"/>
              <a:t>	taking turns &amp; collaborating</a:t>
            </a:r>
          </a:p>
          <a:p>
            <a:pPr>
              <a:spcAft>
                <a:spcPts val="1200"/>
              </a:spcAft>
            </a:pPr>
            <a:endParaRPr lang="en-US" sz="3200" dirty="0"/>
          </a:p>
          <a:p>
            <a:pPr>
              <a:spcAft>
                <a:spcPts val="1200"/>
              </a:spcAft>
            </a:pPr>
            <a:endParaRPr lang="en-US" sz="3200" dirty="0"/>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1016212264"/>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D19B22-2A24-F245-9191-955145E79B63}"/>
              </a:ext>
            </a:extLst>
          </p:cNvPr>
          <p:cNvPicPr>
            <a:picLocks noChangeAspect="1"/>
          </p:cNvPicPr>
          <p:nvPr/>
        </p:nvPicPr>
        <p:blipFill>
          <a:blip r:embed="rId3"/>
          <a:stretch>
            <a:fillRect/>
          </a:stretch>
        </p:blipFill>
        <p:spPr>
          <a:xfrm>
            <a:off x="0" y="0"/>
            <a:ext cx="9144000" cy="6858000"/>
          </a:xfrm>
          <a:prstGeom prst="rect">
            <a:avLst/>
          </a:prstGeom>
          <a:gradFill>
            <a:gsLst>
              <a:gs pos="0">
                <a:srgbClr val="FFFFFF">
                  <a:alpha val="10204"/>
                </a:srgbClr>
              </a:gs>
              <a:gs pos="100000">
                <a:schemeClr val="bg1"/>
              </a:gs>
            </a:gsLst>
            <a:lin ang="5400000" scaled="1"/>
          </a:gradFill>
        </p:spPr>
      </p:pic>
      <p:sp>
        <p:nvSpPr>
          <p:cNvPr id="9" name="Rectangle 8">
            <a:extLst>
              <a:ext uri="{FF2B5EF4-FFF2-40B4-BE49-F238E27FC236}">
                <a16:creationId xmlns:a16="http://schemas.microsoft.com/office/drawing/2014/main" id="{5E1FBAAA-D069-1E91-263B-D3669C6B17FD}"/>
              </a:ext>
            </a:extLst>
          </p:cNvPr>
          <p:cNvSpPr/>
          <p:nvPr/>
        </p:nvSpPr>
        <p:spPr>
          <a:xfrm>
            <a:off x="0" y="0"/>
            <a:ext cx="9144000" cy="6858000"/>
          </a:xfrm>
          <a:prstGeom prst="rect">
            <a:avLst/>
          </a:prstGeom>
          <a:gradFill>
            <a:gsLst>
              <a:gs pos="0">
                <a:srgbClr val="FFFFFF"/>
              </a:gs>
              <a:gs pos="99000">
                <a:schemeClr val="bg1">
                  <a:alpha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025590" y="2890391"/>
            <a:ext cx="7315200" cy="2062103"/>
          </a:xfrm>
          <a:prstGeom prst="rect">
            <a:avLst/>
          </a:prstGeom>
          <a:noFill/>
        </p:spPr>
        <p:txBody>
          <a:bodyPr wrap="square" rtlCol="0">
            <a:spAutoFit/>
          </a:bodyPr>
          <a:lstStyle/>
          <a:p>
            <a:pPr algn="r"/>
            <a:r>
              <a:rPr lang="en-US" sz="6400" dirty="0"/>
              <a:t>Hi, </a:t>
            </a:r>
          </a:p>
          <a:p>
            <a:pPr algn="r"/>
            <a:r>
              <a:rPr lang="en-US" sz="6400" dirty="0"/>
              <a:t>I'm Aaron</a:t>
            </a:r>
          </a:p>
        </p:txBody>
      </p:sp>
    </p:spTree>
    <p:extLst>
      <p:ext uri="{BB962C8B-B14F-4D97-AF65-F5344CB8AC3E}">
        <p14:creationId xmlns:p14="http://schemas.microsoft.com/office/powerpoint/2010/main" val="212749898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a dirt field&#10;&#10;Description automatically generated">
            <a:extLst>
              <a:ext uri="{FF2B5EF4-FFF2-40B4-BE49-F238E27FC236}">
                <a16:creationId xmlns:a16="http://schemas.microsoft.com/office/drawing/2014/main" id="{3F343455-17CA-B1AC-D4C1-56659E3CBC7F}"/>
              </a:ext>
            </a:extLst>
          </p:cNvPr>
          <p:cNvPicPr>
            <a:picLocks noChangeAspect="1"/>
          </p:cNvPicPr>
          <p:nvPr/>
        </p:nvPicPr>
        <p:blipFill rotWithShape="1">
          <a:blip r:embed="rId3"/>
          <a:srcRect l="707" t="8762" r="12908" b="7905"/>
          <a:stretch/>
        </p:blipFill>
        <p:spPr>
          <a:xfrm>
            <a:off x="0" y="0"/>
            <a:ext cx="7109009" cy="6858001"/>
          </a:xfrm>
          <a:prstGeom prst="rect">
            <a:avLst/>
          </a:prstGeom>
        </p:spPr>
      </p:pic>
      <p:sp>
        <p:nvSpPr>
          <p:cNvPr id="4" name="Rectangle 3" descr="Back to the Future">
            <a:extLst>
              <a:ext uri="{FF2B5EF4-FFF2-40B4-BE49-F238E27FC236}">
                <a16:creationId xmlns:a16="http://schemas.microsoft.com/office/drawing/2014/main" id="{CF40B870-4432-F239-2595-E4CCAF5859FB}"/>
              </a:ext>
            </a:extLst>
          </p:cNvPr>
          <p:cNvSpPr/>
          <p:nvPr/>
        </p:nvSpPr>
        <p:spPr>
          <a:xfrm>
            <a:off x="-1" y="0"/>
            <a:ext cx="7109009" cy="6858000"/>
          </a:xfrm>
          <a:prstGeom prst="rect">
            <a:avLst/>
          </a:prstGeom>
          <a:gradFill>
            <a:gsLst>
              <a:gs pos="30000">
                <a:srgbClr val="FFFFFF">
                  <a:alpha val="72350"/>
                </a:srgbClr>
              </a:gs>
              <a:gs pos="0">
                <a:srgbClr val="FFFFFF"/>
              </a:gs>
              <a:gs pos="100000">
                <a:schemeClr val="bg1">
                  <a:alpha val="31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D2A9D66-0BC5-C0B5-9B5C-01A609EA3827}"/>
              </a:ext>
            </a:extLst>
          </p:cNvPr>
          <p:cNvSpPr txBox="1"/>
          <p:nvPr/>
        </p:nvSpPr>
        <p:spPr>
          <a:xfrm>
            <a:off x="59436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14" name="TextBox 13">
            <a:extLst>
              <a:ext uri="{FF2B5EF4-FFF2-40B4-BE49-F238E27FC236}">
                <a16:creationId xmlns:a16="http://schemas.microsoft.com/office/drawing/2014/main" id="{582F9436-3D98-4C76-676B-D986EA3ED335}"/>
              </a:ext>
            </a:extLst>
          </p:cNvPr>
          <p:cNvSpPr txBox="1"/>
          <p:nvPr/>
        </p:nvSpPr>
        <p:spPr>
          <a:xfrm>
            <a:off x="5959736" y="1534418"/>
            <a:ext cx="5736786" cy="830997"/>
          </a:xfrm>
          <a:prstGeom prst="rect">
            <a:avLst/>
          </a:prstGeom>
          <a:noFill/>
          <a:ln w="3175">
            <a:noFill/>
          </a:ln>
        </p:spPr>
        <p:txBody>
          <a:bodyPr wrap="square" tIns="91440" bIns="0" rtlCol="0">
            <a:spAutoFit/>
          </a:bodyPr>
          <a:lstStyle/>
          <a:p>
            <a:pPr algn="r"/>
            <a:r>
              <a:rPr lang="en-US" sz="4800" dirty="0">
                <a:latin typeface="Radical Brush DEMO" pitchFamily="2" charset="77"/>
              </a:rPr>
              <a:t>WHO TO PAIR WITH</a:t>
            </a:r>
          </a:p>
        </p:txBody>
      </p:sp>
      <p:sp>
        <p:nvSpPr>
          <p:cNvPr id="15" name="TextBox 14">
            <a:extLst>
              <a:ext uri="{FF2B5EF4-FFF2-40B4-BE49-F238E27FC236}">
                <a16:creationId xmlns:a16="http://schemas.microsoft.com/office/drawing/2014/main" id="{AB3A412B-8FED-721B-9FD9-C56D43F8E4D8}"/>
              </a:ext>
            </a:extLst>
          </p:cNvPr>
          <p:cNvSpPr txBox="1"/>
          <p:nvPr/>
        </p:nvSpPr>
        <p:spPr>
          <a:xfrm>
            <a:off x="5943600" y="2379685"/>
            <a:ext cx="5752922" cy="4021115"/>
          </a:xfrm>
          <a:prstGeom prst="rect">
            <a:avLst/>
          </a:prstGeom>
          <a:noFill/>
          <a:ln w="3175">
            <a:noFill/>
          </a:ln>
        </p:spPr>
        <p:txBody>
          <a:bodyPr wrap="square" tIns="274320" bIns="457200" rtlCol="0">
            <a:noAutofit/>
          </a:bodyPr>
          <a:lstStyle/>
          <a:p>
            <a:pPr>
              <a:spcAft>
                <a:spcPts val="1200"/>
              </a:spcAft>
            </a:pPr>
            <a:r>
              <a:rPr lang="en-US" sz="2400" dirty="0"/>
              <a:t>Other Testers</a:t>
            </a:r>
          </a:p>
          <a:p>
            <a:pPr>
              <a:spcAft>
                <a:spcPts val="1200"/>
              </a:spcAft>
            </a:pPr>
            <a:r>
              <a:rPr lang="en-US" sz="2400" dirty="0"/>
              <a:t>Developers</a:t>
            </a:r>
          </a:p>
          <a:p>
            <a:pPr>
              <a:spcAft>
                <a:spcPts val="1200"/>
              </a:spcAft>
            </a:pPr>
            <a:r>
              <a:rPr lang="en-US" sz="2400" dirty="0"/>
              <a:t>DevOps / SRE</a:t>
            </a:r>
          </a:p>
          <a:p>
            <a:pPr>
              <a:spcAft>
                <a:spcPts val="1200"/>
              </a:spcAft>
            </a:pPr>
            <a:r>
              <a:rPr lang="en-US" sz="2400" dirty="0"/>
              <a:t>Management / Product / Customers</a:t>
            </a:r>
          </a:p>
          <a:p>
            <a:pPr>
              <a:spcAft>
                <a:spcPts val="1200"/>
              </a:spcAft>
            </a:pPr>
            <a:r>
              <a:rPr lang="en-US" sz="2400" dirty="0"/>
              <a:t>Support </a:t>
            </a:r>
          </a:p>
          <a:p>
            <a:pPr>
              <a:spcAft>
                <a:spcPts val="1200"/>
              </a:spcAft>
            </a:pPr>
            <a:r>
              <a:rPr lang="en-US" sz="2400" dirty="0"/>
              <a:t>Senior / Junior</a:t>
            </a:r>
          </a:p>
          <a:p>
            <a:pPr>
              <a:spcAft>
                <a:spcPts val="1200"/>
              </a:spcAft>
            </a:pPr>
            <a:r>
              <a:rPr lang="en-US" sz="2400" dirty="0"/>
              <a:t>New / Old</a:t>
            </a:r>
          </a:p>
          <a:p>
            <a:pPr>
              <a:spcAft>
                <a:spcPts val="1200"/>
              </a:spcAft>
            </a:pPr>
            <a:r>
              <a:rPr lang="en-US" sz="2400" dirty="0"/>
              <a:t>Manual / Automation</a:t>
            </a:r>
          </a:p>
        </p:txBody>
      </p:sp>
    </p:spTree>
    <p:extLst>
      <p:ext uri="{BB962C8B-B14F-4D97-AF65-F5344CB8AC3E}">
        <p14:creationId xmlns:p14="http://schemas.microsoft.com/office/powerpoint/2010/main" val="3098221201"/>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Whitney Houston - How Will I Know?">
            <a:extLst>
              <a:ext uri="{FF2B5EF4-FFF2-40B4-BE49-F238E27FC236}">
                <a16:creationId xmlns:a16="http://schemas.microsoft.com/office/drawing/2014/main" id="{24CE45BA-E941-C89F-2A86-5E58C45CE02D}"/>
              </a:ext>
            </a:extLst>
          </p:cNvPr>
          <p:cNvSpPr/>
          <p:nvPr/>
        </p:nvSpPr>
        <p:spPr>
          <a:xfrm>
            <a:off x="0" y="0"/>
            <a:ext cx="6096000" cy="6858000"/>
          </a:xfrm>
          <a:prstGeom prst="rect">
            <a:avLst/>
          </a:prstGeom>
          <a:gradFill>
            <a:gsLst>
              <a:gs pos="51000">
                <a:srgbClr val="FFFFFF">
                  <a:alpha val="68982"/>
                </a:srgbClr>
              </a:gs>
              <a:gs pos="20000">
                <a:srgbClr val="FFFFFF">
                  <a:alpha val="98719"/>
                </a:srgbClr>
              </a:gs>
              <a:gs pos="0">
                <a:srgbClr val="FFFFFF"/>
              </a:gs>
              <a:gs pos="99000">
                <a:schemeClr val="bg1">
                  <a:alpha val="2517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572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2" name="TextBox 1">
            <a:extLst>
              <a:ext uri="{FF2B5EF4-FFF2-40B4-BE49-F238E27FC236}">
                <a16:creationId xmlns:a16="http://schemas.microsoft.com/office/drawing/2014/main" id="{D28FD638-2071-AF40-B3ED-5220BDDBF95B}"/>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WHAT TO DO</a:t>
            </a:r>
          </a:p>
        </p:txBody>
      </p:sp>
      <p:sp>
        <p:nvSpPr>
          <p:cNvPr id="5" name="TextBox 4">
            <a:extLst>
              <a:ext uri="{FF2B5EF4-FFF2-40B4-BE49-F238E27FC236}">
                <a16:creationId xmlns:a16="http://schemas.microsoft.com/office/drawing/2014/main" id="{BC2AD3E8-39B1-589A-3138-80DCD1EB1651}"/>
              </a:ext>
            </a:extLst>
          </p:cNvPr>
          <p:cNvSpPr txBox="1"/>
          <p:nvPr/>
        </p:nvSpPr>
        <p:spPr>
          <a:xfrm>
            <a:off x="457199" y="2379685"/>
            <a:ext cx="8201025" cy="4021115"/>
          </a:xfrm>
          <a:prstGeom prst="rect">
            <a:avLst/>
          </a:prstGeom>
          <a:noFill/>
          <a:ln w="3175">
            <a:noFill/>
          </a:ln>
        </p:spPr>
        <p:txBody>
          <a:bodyPr wrap="square" tIns="274320" bIns="457200" rtlCol="0">
            <a:noAutofit/>
          </a:bodyPr>
          <a:lstStyle/>
          <a:p>
            <a:pPr>
              <a:spcAft>
                <a:spcPts val="1200"/>
              </a:spcAft>
            </a:pPr>
            <a:r>
              <a:rPr lang="en-US" sz="2400" dirty="0"/>
              <a:t>Find bugs / Troubleshoot issues</a:t>
            </a:r>
          </a:p>
          <a:p>
            <a:pPr>
              <a:spcAft>
                <a:spcPts val="1200"/>
              </a:spcAft>
            </a:pPr>
            <a:r>
              <a:rPr lang="en-US" sz="2400" dirty="0"/>
              <a:t>Research / Exploratory Testing / Usability</a:t>
            </a:r>
          </a:p>
          <a:p>
            <a:pPr>
              <a:spcAft>
                <a:spcPts val="1200"/>
              </a:spcAft>
            </a:pPr>
            <a:r>
              <a:rPr lang="en-US" sz="2400" dirty="0"/>
              <a:t>Writing and fixing automation</a:t>
            </a:r>
          </a:p>
          <a:p>
            <a:pPr>
              <a:spcAft>
                <a:spcPts val="1200"/>
              </a:spcAft>
            </a:pPr>
            <a:r>
              <a:rPr lang="en-US" sz="2400" dirty="0"/>
              <a:t>Complimentary Tasks</a:t>
            </a:r>
          </a:p>
          <a:p>
            <a:pPr>
              <a:spcAft>
                <a:spcPts val="1200"/>
              </a:spcAft>
            </a:pPr>
            <a:r>
              <a:rPr lang="en-US" sz="2400" dirty="0"/>
              <a:t>Proofreading Code / Deploy / Run Test / Check Results</a:t>
            </a:r>
          </a:p>
          <a:p>
            <a:pPr>
              <a:spcAft>
                <a:spcPts val="1200"/>
              </a:spcAft>
            </a:pPr>
            <a:r>
              <a:rPr lang="en-US" sz="2400" dirty="0"/>
              <a:t>Documentation</a:t>
            </a:r>
          </a:p>
          <a:p>
            <a:pPr>
              <a:spcAft>
                <a:spcPts val="1200"/>
              </a:spcAft>
            </a:pPr>
            <a:r>
              <a:rPr lang="en-US" sz="2400" dirty="0"/>
              <a:t>Code Reviews</a:t>
            </a:r>
          </a:p>
          <a:p>
            <a:pPr>
              <a:spcAft>
                <a:spcPts val="1200"/>
              </a:spcAft>
            </a:pPr>
            <a:r>
              <a:rPr lang="en-US" sz="2400" dirty="0"/>
              <a:t>Interviews</a:t>
            </a:r>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383583854"/>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Whitney Houston - How Will I Know?">
            <a:extLst>
              <a:ext uri="{FF2B5EF4-FFF2-40B4-BE49-F238E27FC236}">
                <a16:creationId xmlns:a16="http://schemas.microsoft.com/office/drawing/2014/main" id="{24CE45BA-E941-C89F-2A86-5E58C45CE02D}"/>
              </a:ext>
            </a:extLst>
          </p:cNvPr>
          <p:cNvSpPr/>
          <p:nvPr/>
        </p:nvSpPr>
        <p:spPr>
          <a:xfrm>
            <a:off x="0" y="0"/>
            <a:ext cx="6096000" cy="6858000"/>
          </a:xfrm>
          <a:prstGeom prst="rect">
            <a:avLst/>
          </a:prstGeom>
          <a:gradFill>
            <a:gsLst>
              <a:gs pos="51000">
                <a:srgbClr val="FFFFFF">
                  <a:alpha val="68982"/>
                </a:srgbClr>
              </a:gs>
              <a:gs pos="20000">
                <a:srgbClr val="FFFFFF">
                  <a:alpha val="98719"/>
                </a:srgbClr>
              </a:gs>
              <a:gs pos="0">
                <a:srgbClr val="FFFFFF"/>
              </a:gs>
              <a:gs pos="99000">
                <a:schemeClr val="bg1">
                  <a:alpha val="2517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572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2" name="TextBox 1">
            <a:extLst>
              <a:ext uri="{FF2B5EF4-FFF2-40B4-BE49-F238E27FC236}">
                <a16:creationId xmlns:a16="http://schemas.microsoft.com/office/drawing/2014/main" id="{D28FD638-2071-AF40-B3ED-5220BDDBF95B}"/>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WHY</a:t>
            </a:r>
          </a:p>
        </p:txBody>
      </p:sp>
      <p:sp>
        <p:nvSpPr>
          <p:cNvPr id="5" name="TextBox 4">
            <a:extLst>
              <a:ext uri="{FF2B5EF4-FFF2-40B4-BE49-F238E27FC236}">
                <a16:creationId xmlns:a16="http://schemas.microsoft.com/office/drawing/2014/main" id="{BC2AD3E8-39B1-589A-3138-80DCD1EB1651}"/>
              </a:ext>
            </a:extLst>
          </p:cNvPr>
          <p:cNvSpPr txBox="1"/>
          <p:nvPr/>
        </p:nvSpPr>
        <p:spPr>
          <a:xfrm>
            <a:off x="457199" y="2379685"/>
            <a:ext cx="8201025" cy="4021115"/>
          </a:xfrm>
          <a:prstGeom prst="rect">
            <a:avLst/>
          </a:prstGeom>
          <a:noFill/>
          <a:ln w="3175">
            <a:noFill/>
          </a:ln>
        </p:spPr>
        <p:txBody>
          <a:bodyPr wrap="square" tIns="274320" bIns="457200" rtlCol="0">
            <a:noAutofit/>
          </a:bodyPr>
          <a:lstStyle/>
          <a:p>
            <a:pPr>
              <a:spcAft>
                <a:spcPts val="1200"/>
              </a:spcAft>
            </a:pPr>
            <a:r>
              <a:rPr lang="en-US" sz="2400" dirty="0"/>
              <a:t>Find bugs / Troubleshoot issues</a:t>
            </a:r>
          </a:p>
          <a:p>
            <a:pPr>
              <a:spcAft>
                <a:spcPts val="1200"/>
              </a:spcAft>
            </a:pPr>
            <a:r>
              <a:rPr lang="en-US" sz="2400" dirty="0"/>
              <a:t>Research / Exploratory Testing / Usability</a:t>
            </a:r>
          </a:p>
          <a:p>
            <a:pPr>
              <a:spcAft>
                <a:spcPts val="1200"/>
              </a:spcAft>
            </a:pPr>
            <a:r>
              <a:rPr lang="en-US" sz="2400" dirty="0"/>
              <a:t>Writing and fixing automation</a:t>
            </a:r>
          </a:p>
          <a:p>
            <a:pPr>
              <a:spcAft>
                <a:spcPts val="1200"/>
              </a:spcAft>
            </a:pPr>
            <a:r>
              <a:rPr lang="en-US" sz="2400" dirty="0"/>
              <a:t>Complimentary Tasks</a:t>
            </a:r>
          </a:p>
          <a:p>
            <a:pPr>
              <a:spcAft>
                <a:spcPts val="1200"/>
              </a:spcAft>
            </a:pPr>
            <a:r>
              <a:rPr lang="en-US" sz="2400" dirty="0"/>
              <a:t>Proofreading Code / Deploy / Run Test / Check Results</a:t>
            </a:r>
          </a:p>
          <a:p>
            <a:pPr>
              <a:spcAft>
                <a:spcPts val="1200"/>
              </a:spcAft>
            </a:pPr>
            <a:r>
              <a:rPr lang="en-US" sz="2400" dirty="0"/>
              <a:t>Documentation</a:t>
            </a:r>
          </a:p>
          <a:p>
            <a:pPr>
              <a:spcAft>
                <a:spcPts val="1200"/>
              </a:spcAft>
            </a:pPr>
            <a:r>
              <a:rPr lang="en-US" sz="2400" dirty="0"/>
              <a:t>Code Reviews</a:t>
            </a:r>
          </a:p>
          <a:p>
            <a:pPr>
              <a:spcAft>
                <a:spcPts val="1200"/>
              </a:spcAft>
            </a:pPr>
            <a:r>
              <a:rPr lang="en-US" sz="2400" dirty="0"/>
              <a:t>Interviews</a:t>
            </a:r>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3614609235"/>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 child in a bed&#10;&#10;Description automatically generated">
            <a:extLst>
              <a:ext uri="{FF2B5EF4-FFF2-40B4-BE49-F238E27FC236}">
                <a16:creationId xmlns:a16="http://schemas.microsoft.com/office/drawing/2014/main" id="{F7FD2118-D3F0-3053-1F34-B6008CAC7DF0}"/>
              </a:ext>
            </a:extLst>
          </p:cNvPr>
          <p:cNvPicPr>
            <a:picLocks noChangeAspect="1"/>
          </p:cNvPicPr>
          <p:nvPr/>
        </p:nvPicPr>
        <p:blipFill rotWithShape="1">
          <a:blip r:embed="rId3"/>
          <a:srcRect r="56634"/>
          <a:stretch/>
        </p:blipFill>
        <p:spPr>
          <a:xfrm>
            <a:off x="0" y="-5"/>
            <a:ext cx="5526741" cy="6858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1" y="0"/>
            <a:ext cx="5526742" cy="6858000"/>
          </a:xfrm>
          <a:prstGeom prst="rect">
            <a:avLst/>
          </a:prstGeom>
          <a:gradFill>
            <a:gsLst>
              <a:gs pos="0">
                <a:srgbClr val="FFFFFF"/>
              </a:gs>
              <a:gs pos="100000">
                <a:schemeClr val="bg1">
                  <a:alpha val="7705"/>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C74CB8C-473B-5B82-CED9-54728F37EBE9}"/>
              </a:ext>
            </a:extLst>
          </p:cNvPr>
          <p:cNvSpPr txBox="1"/>
          <p:nvPr/>
        </p:nvSpPr>
        <p:spPr>
          <a:xfrm>
            <a:off x="59436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8" name="TextBox 7">
            <a:extLst>
              <a:ext uri="{FF2B5EF4-FFF2-40B4-BE49-F238E27FC236}">
                <a16:creationId xmlns:a16="http://schemas.microsoft.com/office/drawing/2014/main" id="{81E38BE9-8C68-EA09-2E32-7B6A8DC3D7E4}"/>
              </a:ext>
            </a:extLst>
          </p:cNvPr>
          <p:cNvSpPr txBox="1"/>
          <p:nvPr/>
        </p:nvSpPr>
        <p:spPr>
          <a:xfrm>
            <a:off x="5959736" y="1534418"/>
            <a:ext cx="5736786" cy="830997"/>
          </a:xfrm>
          <a:prstGeom prst="rect">
            <a:avLst/>
          </a:prstGeom>
          <a:noFill/>
          <a:ln w="3175">
            <a:noFill/>
          </a:ln>
        </p:spPr>
        <p:txBody>
          <a:bodyPr wrap="square" tIns="91440" bIns="0" rtlCol="0">
            <a:spAutoFit/>
          </a:bodyPr>
          <a:lstStyle/>
          <a:p>
            <a:pPr algn="r"/>
            <a:r>
              <a:rPr lang="en-US" sz="4800" dirty="0">
                <a:latin typeface="Radical Brush DEMO" pitchFamily="2" charset="77"/>
              </a:rPr>
              <a:t>Concerns</a:t>
            </a:r>
          </a:p>
        </p:txBody>
      </p:sp>
      <p:sp>
        <p:nvSpPr>
          <p:cNvPr id="9" name="TextBox 8">
            <a:extLst>
              <a:ext uri="{FF2B5EF4-FFF2-40B4-BE49-F238E27FC236}">
                <a16:creationId xmlns:a16="http://schemas.microsoft.com/office/drawing/2014/main" id="{6E1B78E5-8E64-303B-5ED0-E577921EF619}"/>
              </a:ext>
            </a:extLst>
          </p:cNvPr>
          <p:cNvSpPr txBox="1"/>
          <p:nvPr/>
        </p:nvSpPr>
        <p:spPr>
          <a:xfrm>
            <a:off x="5943600" y="2379685"/>
            <a:ext cx="5752922" cy="4021115"/>
          </a:xfrm>
          <a:prstGeom prst="rect">
            <a:avLst/>
          </a:prstGeom>
          <a:noFill/>
          <a:ln w="3175">
            <a:noFill/>
          </a:ln>
        </p:spPr>
        <p:txBody>
          <a:bodyPr wrap="square" tIns="274320" bIns="457200" rtlCol="0">
            <a:noAutofit/>
          </a:bodyPr>
          <a:lstStyle/>
          <a:p>
            <a:pPr>
              <a:spcAft>
                <a:spcPts val="1200"/>
              </a:spcAft>
            </a:pPr>
            <a:r>
              <a:rPr lang="en-US" sz="2400" dirty="0"/>
              <a:t>Waste time/resources</a:t>
            </a:r>
          </a:p>
          <a:p>
            <a:pPr>
              <a:spcAft>
                <a:spcPts val="1200"/>
              </a:spcAft>
            </a:pPr>
            <a:r>
              <a:rPr lang="en-US" sz="2400" dirty="0"/>
              <a:t>Less productive</a:t>
            </a:r>
          </a:p>
          <a:p>
            <a:pPr>
              <a:spcAft>
                <a:spcPts val="1200"/>
              </a:spcAft>
            </a:pPr>
            <a:r>
              <a:rPr lang="en-US" sz="2400" dirty="0"/>
              <a:t>Duplication of effort</a:t>
            </a:r>
          </a:p>
          <a:p>
            <a:pPr>
              <a:spcAft>
                <a:spcPts val="1200"/>
              </a:spcAft>
            </a:pPr>
            <a:r>
              <a:rPr lang="en-US" sz="2400" dirty="0"/>
              <a:t>Nervousness</a:t>
            </a:r>
          </a:p>
          <a:p>
            <a:pPr>
              <a:spcAft>
                <a:spcPts val="1200"/>
              </a:spcAft>
            </a:pPr>
            <a:r>
              <a:rPr lang="en-US" sz="2400" dirty="0"/>
              <a:t>Personality conflicts</a:t>
            </a:r>
          </a:p>
          <a:p>
            <a:pPr>
              <a:spcAft>
                <a:spcPts val="1200"/>
              </a:spcAft>
            </a:pPr>
            <a:r>
              <a:rPr lang="en-US" sz="2400" dirty="0"/>
              <a:t>How to do it effectively</a:t>
            </a:r>
          </a:p>
        </p:txBody>
      </p:sp>
    </p:spTree>
    <p:extLst>
      <p:ext uri="{BB962C8B-B14F-4D97-AF65-F5344CB8AC3E}">
        <p14:creationId xmlns:p14="http://schemas.microsoft.com/office/powerpoint/2010/main" val="941674762"/>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E45BA-E941-C89F-2A86-5E58C45CE02D}"/>
              </a:ext>
            </a:extLst>
          </p:cNvPr>
          <p:cNvSpPr/>
          <p:nvPr/>
        </p:nvSpPr>
        <p:spPr>
          <a:xfrm>
            <a:off x="3047998" y="0"/>
            <a:ext cx="9143999" cy="6858000"/>
          </a:xfrm>
          <a:prstGeom prst="rect">
            <a:avLst/>
          </a:prstGeom>
          <a:gradFill>
            <a:gsLst>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money&#10;&#10;Description automatically generated">
            <a:extLst>
              <a:ext uri="{FF2B5EF4-FFF2-40B4-BE49-F238E27FC236}">
                <a16:creationId xmlns:a16="http://schemas.microsoft.com/office/drawing/2014/main" id="{B15F6B0E-DDD6-4663-A7A2-8A1715811951}"/>
              </a:ext>
            </a:extLst>
          </p:cNvPr>
          <p:cNvPicPr>
            <a:picLocks noChangeAspect="1"/>
          </p:cNvPicPr>
          <p:nvPr/>
        </p:nvPicPr>
        <p:blipFill rotWithShape="1">
          <a:blip r:embed="rId3"/>
          <a:srcRect l="67622"/>
          <a:stretch/>
        </p:blipFill>
        <p:spPr>
          <a:xfrm>
            <a:off x="5684634" y="0"/>
            <a:ext cx="6507363" cy="6858000"/>
          </a:xfrm>
          <a:prstGeom prst="rect">
            <a:avLst/>
          </a:prstGeom>
        </p:spPr>
      </p:pic>
      <p:sp>
        <p:nvSpPr>
          <p:cNvPr id="8" name="Rectangle 7">
            <a:extLst>
              <a:ext uri="{FF2B5EF4-FFF2-40B4-BE49-F238E27FC236}">
                <a16:creationId xmlns:a16="http://schemas.microsoft.com/office/drawing/2014/main" id="{A845E92F-61B1-AAB1-3CA5-F1090817396C}"/>
              </a:ext>
            </a:extLst>
          </p:cNvPr>
          <p:cNvSpPr/>
          <p:nvPr/>
        </p:nvSpPr>
        <p:spPr>
          <a:xfrm>
            <a:off x="5333998" y="-122664"/>
            <a:ext cx="6857999" cy="6858000"/>
          </a:xfrm>
          <a:prstGeom prst="rect">
            <a:avLst/>
          </a:prstGeom>
          <a:gradFill>
            <a:gsLst>
              <a:gs pos="50000">
                <a:srgbClr val="FFFFFF">
                  <a:alpha val="57000"/>
                </a:srgbClr>
              </a:gs>
              <a:gs pos="0">
                <a:srgbClr val="FFFFFF">
                  <a:alpha val="26761"/>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3BF2AD8-4D4C-A4D0-1D56-349F9F5821D6}"/>
              </a:ext>
            </a:extLst>
          </p:cNvPr>
          <p:cNvSpPr txBox="1"/>
          <p:nvPr/>
        </p:nvSpPr>
        <p:spPr>
          <a:xfrm>
            <a:off x="4572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12" name="TextBox 11">
            <a:extLst>
              <a:ext uri="{FF2B5EF4-FFF2-40B4-BE49-F238E27FC236}">
                <a16:creationId xmlns:a16="http://schemas.microsoft.com/office/drawing/2014/main" id="{CC35BFAC-1549-A4C1-CDBB-97676379A09B}"/>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Benefits</a:t>
            </a:r>
          </a:p>
        </p:txBody>
      </p:sp>
      <p:sp>
        <p:nvSpPr>
          <p:cNvPr id="13" name="TextBox 12">
            <a:extLst>
              <a:ext uri="{FF2B5EF4-FFF2-40B4-BE49-F238E27FC236}">
                <a16:creationId xmlns:a16="http://schemas.microsoft.com/office/drawing/2014/main" id="{0294E181-EA07-FB3E-D77A-071955BF16D3}"/>
              </a:ext>
            </a:extLst>
          </p:cNvPr>
          <p:cNvSpPr txBox="1"/>
          <p:nvPr/>
        </p:nvSpPr>
        <p:spPr>
          <a:xfrm>
            <a:off x="457200" y="2379685"/>
            <a:ext cx="6686550" cy="4021115"/>
          </a:xfrm>
          <a:prstGeom prst="rect">
            <a:avLst/>
          </a:prstGeom>
          <a:noFill/>
          <a:ln w="3175">
            <a:noFill/>
          </a:ln>
        </p:spPr>
        <p:txBody>
          <a:bodyPr wrap="square" tIns="274320" bIns="457200" rtlCol="0">
            <a:noAutofit/>
          </a:bodyPr>
          <a:lstStyle/>
          <a:p>
            <a:pPr>
              <a:spcAft>
                <a:spcPts val="1200"/>
              </a:spcAft>
            </a:pPr>
            <a:r>
              <a:rPr lang="en-US" sz="2400" dirty="0"/>
              <a:t>More eyes</a:t>
            </a:r>
          </a:p>
          <a:p>
            <a:pPr>
              <a:spcAft>
                <a:spcPts val="1200"/>
              </a:spcAft>
            </a:pPr>
            <a:r>
              <a:rPr lang="en-US" sz="2400" dirty="0"/>
              <a:t>Fun </a:t>
            </a:r>
          </a:p>
          <a:p>
            <a:pPr>
              <a:spcAft>
                <a:spcPts val="1200"/>
              </a:spcAft>
            </a:pPr>
            <a:r>
              <a:rPr lang="en-US" sz="2400" dirty="0"/>
              <a:t>Motivating</a:t>
            </a:r>
          </a:p>
          <a:p>
            <a:pPr>
              <a:spcAft>
                <a:spcPts val="1200"/>
              </a:spcAft>
            </a:pPr>
            <a:r>
              <a:rPr lang="en-US" sz="2400" dirty="0"/>
              <a:t>Focus</a:t>
            </a:r>
          </a:p>
          <a:p>
            <a:pPr>
              <a:spcAft>
                <a:spcPts val="1200"/>
              </a:spcAft>
            </a:pPr>
            <a:r>
              <a:rPr lang="en-US" sz="2400" dirty="0"/>
              <a:t>Distribute work (different tasks)</a:t>
            </a:r>
          </a:p>
          <a:p>
            <a:pPr>
              <a:spcAft>
                <a:spcPts val="1200"/>
              </a:spcAft>
            </a:pPr>
            <a:r>
              <a:rPr lang="en-US" sz="2400" dirty="0"/>
              <a:t>Share knowledge</a:t>
            </a:r>
          </a:p>
          <a:p>
            <a:pPr>
              <a:spcAft>
                <a:spcPts val="1200"/>
              </a:spcAft>
            </a:pPr>
            <a:endParaRPr lang="en-US" sz="3200" dirty="0"/>
          </a:p>
        </p:txBody>
      </p:sp>
    </p:spTree>
    <p:extLst>
      <p:ext uri="{BB962C8B-B14F-4D97-AF65-F5344CB8AC3E}">
        <p14:creationId xmlns:p14="http://schemas.microsoft.com/office/powerpoint/2010/main" val="406087664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6A68C-EDDC-D57A-F303-47D2E03F8CAE}"/>
              </a:ext>
            </a:extLst>
          </p:cNvPr>
          <p:cNvPicPr>
            <a:picLocks noChangeAspect="1"/>
          </p:cNvPicPr>
          <p:nvPr/>
        </p:nvPicPr>
        <p:blipFill>
          <a:blip r:embed="rId3"/>
          <a:stretch>
            <a:fillRect/>
          </a:stretch>
        </p:blipFill>
        <p:spPr>
          <a:xfrm>
            <a:off x="0" y="0"/>
            <a:ext cx="5959736" cy="6876618"/>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0" y="0"/>
            <a:ext cx="6096000" cy="6858000"/>
          </a:xfrm>
          <a:prstGeom prst="rect">
            <a:avLst/>
          </a:prstGeom>
          <a:gradFill>
            <a:gsLst>
              <a:gs pos="51000">
                <a:srgbClr val="FFFFFF">
                  <a:alpha val="68982"/>
                </a:srgbClr>
              </a:gs>
              <a:gs pos="20000">
                <a:srgbClr val="FFFFFF">
                  <a:alpha val="98719"/>
                </a:srgbClr>
              </a:gs>
              <a:gs pos="0">
                <a:srgbClr val="FFFFFF"/>
              </a:gs>
              <a:gs pos="99000">
                <a:schemeClr val="bg1">
                  <a:alpha val="2517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59436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2" name="TextBox 1">
            <a:extLst>
              <a:ext uri="{FF2B5EF4-FFF2-40B4-BE49-F238E27FC236}">
                <a16:creationId xmlns:a16="http://schemas.microsoft.com/office/drawing/2014/main" id="{D28FD638-2071-AF40-B3ED-5220BDDBF95B}"/>
              </a:ext>
            </a:extLst>
          </p:cNvPr>
          <p:cNvSpPr txBox="1"/>
          <p:nvPr/>
        </p:nvSpPr>
        <p:spPr>
          <a:xfrm>
            <a:off x="5959736" y="1534418"/>
            <a:ext cx="5736786" cy="830997"/>
          </a:xfrm>
          <a:prstGeom prst="rect">
            <a:avLst/>
          </a:prstGeom>
          <a:noFill/>
          <a:ln w="3175">
            <a:noFill/>
          </a:ln>
        </p:spPr>
        <p:txBody>
          <a:bodyPr wrap="square" tIns="91440" bIns="0" rtlCol="0">
            <a:spAutoFit/>
          </a:bodyPr>
          <a:lstStyle/>
          <a:p>
            <a:pPr algn="r"/>
            <a:r>
              <a:rPr lang="en-US" sz="4800" dirty="0">
                <a:latin typeface="Radical Brush DEMO" pitchFamily="2" charset="77"/>
              </a:rPr>
              <a:t>How to do it</a:t>
            </a:r>
          </a:p>
        </p:txBody>
      </p:sp>
      <p:sp>
        <p:nvSpPr>
          <p:cNvPr id="5" name="TextBox 4">
            <a:extLst>
              <a:ext uri="{FF2B5EF4-FFF2-40B4-BE49-F238E27FC236}">
                <a16:creationId xmlns:a16="http://schemas.microsoft.com/office/drawing/2014/main" id="{BC2AD3E8-39B1-589A-3138-80DCD1EB1651}"/>
              </a:ext>
            </a:extLst>
          </p:cNvPr>
          <p:cNvSpPr txBox="1"/>
          <p:nvPr/>
        </p:nvSpPr>
        <p:spPr>
          <a:xfrm>
            <a:off x="5943600" y="2379685"/>
            <a:ext cx="5752922" cy="4021115"/>
          </a:xfrm>
          <a:prstGeom prst="rect">
            <a:avLst/>
          </a:prstGeom>
          <a:noFill/>
          <a:ln w="3175">
            <a:noFill/>
          </a:ln>
        </p:spPr>
        <p:txBody>
          <a:bodyPr wrap="square" tIns="274320" bIns="457200" rtlCol="0">
            <a:noAutofit/>
          </a:bodyPr>
          <a:lstStyle/>
          <a:p>
            <a:pPr>
              <a:spcAft>
                <a:spcPts val="1200"/>
              </a:spcAft>
            </a:pPr>
            <a:r>
              <a:rPr lang="en-US" sz="3200" dirty="0"/>
              <a:t>In person</a:t>
            </a:r>
          </a:p>
          <a:p>
            <a:pPr>
              <a:spcAft>
                <a:spcPts val="1200"/>
              </a:spcAft>
            </a:pPr>
            <a:r>
              <a:rPr lang="en-US" sz="3200" dirty="0"/>
              <a:t>Remote</a:t>
            </a:r>
          </a:p>
          <a:p>
            <a:pPr>
              <a:spcAft>
                <a:spcPts val="1200"/>
              </a:spcAft>
            </a:pPr>
            <a:r>
              <a:rPr lang="en-US" sz="3200" dirty="0"/>
              <a:t>Slack / Teams</a:t>
            </a:r>
          </a:p>
          <a:p>
            <a:pPr>
              <a:spcAft>
                <a:spcPts val="1200"/>
              </a:spcAft>
            </a:pPr>
            <a:r>
              <a:rPr lang="en-US" sz="3200" dirty="0"/>
              <a:t>Screen Share</a:t>
            </a:r>
          </a:p>
          <a:p>
            <a:pPr>
              <a:spcAft>
                <a:spcPts val="1200"/>
              </a:spcAft>
            </a:pPr>
            <a:r>
              <a:rPr lang="en-US" sz="3200" dirty="0"/>
              <a:t>Coding tools (next)</a:t>
            </a:r>
          </a:p>
          <a:p>
            <a:pPr>
              <a:spcAft>
                <a:spcPts val="1200"/>
              </a:spcAft>
            </a:pPr>
            <a:r>
              <a:rPr lang="en-US" sz="3200" dirty="0"/>
              <a:t>Asynchronous (git)</a:t>
            </a:r>
          </a:p>
          <a:p>
            <a:pPr>
              <a:spcAft>
                <a:spcPts val="1200"/>
              </a:spcAft>
            </a:pPr>
            <a:endParaRPr lang="en-US" sz="3200" dirty="0"/>
          </a:p>
          <a:p>
            <a:pPr marL="228600" indent="-228600">
              <a:spcAft>
                <a:spcPts val="1200"/>
              </a:spcAft>
              <a:buFont typeface="Arial" panose="020B0604020202020204" pitchFamily="34" charset="0"/>
              <a:buChar char="•"/>
            </a:pPr>
            <a:endParaRPr lang="en-US" sz="3200" dirty="0"/>
          </a:p>
          <a:p>
            <a:pPr marL="228600" indent="-22860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287880268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E45BA-E941-C89F-2A86-5E58C45CE02D}"/>
              </a:ext>
            </a:extLst>
          </p:cNvPr>
          <p:cNvSpPr/>
          <p:nvPr/>
        </p:nvSpPr>
        <p:spPr>
          <a:xfrm>
            <a:off x="3047998" y="0"/>
            <a:ext cx="9143999" cy="6858000"/>
          </a:xfrm>
          <a:prstGeom prst="rect">
            <a:avLst/>
          </a:prstGeom>
          <a:gradFill>
            <a:gsLst>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57200" y="457200"/>
            <a:ext cx="5752922" cy="1078992"/>
          </a:xfrm>
          <a:prstGeom prst="rect">
            <a:avLst/>
          </a:prstGeom>
          <a:noFill/>
        </p:spPr>
        <p:txBody>
          <a:bodyPr wrap="none" rtlCol="0">
            <a:spAutoFit/>
          </a:bodyPr>
          <a:lstStyle/>
          <a:p>
            <a:r>
              <a:rPr lang="en-US" sz="6400" dirty="0">
                <a:latin typeface="The Meshroom" pitchFamily="2" charset="0"/>
              </a:rPr>
              <a:t>Pair Testing</a:t>
            </a:r>
          </a:p>
        </p:txBody>
      </p:sp>
      <p:pic>
        <p:nvPicPr>
          <p:cNvPr id="5" name="Picture 4">
            <a:extLst>
              <a:ext uri="{FF2B5EF4-FFF2-40B4-BE49-F238E27FC236}">
                <a16:creationId xmlns:a16="http://schemas.microsoft.com/office/drawing/2014/main" id="{8CC050DB-8624-F171-C3DF-039FCBFD6A43}"/>
              </a:ext>
            </a:extLst>
          </p:cNvPr>
          <p:cNvPicPr>
            <a:picLocks noChangeAspect="1"/>
          </p:cNvPicPr>
          <p:nvPr/>
        </p:nvPicPr>
        <p:blipFill>
          <a:blip r:embed="rId3"/>
          <a:stretch>
            <a:fillRect/>
          </a:stretch>
        </p:blipFill>
        <p:spPr>
          <a:xfrm>
            <a:off x="-7330" y="4038600"/>
            <a:ext cx="12199327" cy="2819400"/>
          </a:xfrm>
          <a:prstGeom prst="rect">
            <a:avLst/>
          </a:prstGeom>
        </p:spPr>
      </p:pic>
      <p:sp>
        <p:nvSpPr>
          <p:cNvPr id="10" name="TextBox 9">
            <a:extLst>
              <a:ext uri="{FF2B5EF4-FFF2-40B4-BE49-F238E27FC236}">
                <a16:creationId xmlns:a16="http://schemas.microsoft.com/office/drawing/2014/main" id="{46DBF5B0-C783-EC33-D689-86F3E74D10B9}"/>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Tools</a:t>
            </a:r>
          </a:p>
        </p:txBody>
      </p:sp>
      <p:sp>
        <p:nvSpPr>
          <p:cNvPr id="11" name="TextBox 10">
            <a:extLst>
              <a:ext uri="{FF2B5EF4-FFF2-40B4-BE49-F238E27FC236}">
                <a16:creationId xmlns:a16="http://schemas.microsoft.com/office/drawing/2014/main" id="{6AA15BF3-55B3-79BA-E458-233CE9D451D2}"/>
              </a:ext>
            </a:extLst>
          </p:cNvPr>
          <p:cNvSpPr txBox="1"/>
          <p:nvPr/>
        </p:nvSpPr>
        <p:spPr>
          <a:xfrm>
            <a:off x="3047998" y="1355999"/>
            <a:ext cx="8686802" cy="2504182"/>
          </a:xfrm>
          <a:prstGeom prst="rect">
            <a:avLst/>
          </a:prstGeom>
          <a:noFill/>
          <a:ln w="3175">
            <a:noFill/>
          </a:ln>
        </p:spPr>
        <p:txBody>
          <a:bodyPr wrap="square" tIns="274320" bIns="457200" rtlCol="0">
            <a:noAutofit/>
          </a:bodyPr>
          <a:lstStyle/>
          <a:p>
            <a:pPr>
              <a:spcAft>
                <a:spcPts val="1200"/>
              </a:spcAft>
            </a:pPr>
            <a:r>
              <a:rPr lang="en-US" sz="2400" dirty="0"/>
              <a:t>Browser based (</a:t>
            </a:r>
            <a:r>
              <a:rPr lang="en-US" sz="2400" dirty="0" err="1"/>
              <a:t>CodeAnywhere</a:t>
            </a:r>
            <a:r>
              <a:rPr lang="en-US" sz="2400" dirty="0"/>
              <a:t>, </a:t>
            </a:r>
            <a:r>
              <a:rPr lang="en-US" sz="2400" dirty="0" err="1"/>
              <a:t>CodeTogether</a:t>
            </a:r>
            <a:r>
              <a:rPr lang="en-US" sz="2400" dirty="0"/>
              <a:t>)</a:t>
            </a:r>
          </a:p>
          <a:p>
            <a:pPr>
              <a:spcAft>
                <a:spcPts val="1200"/>
              </a:spcAft>
            </a:pPr>
            <a:r>
              <a:rPr lang="en-US" sz="2400" dirty="0"/>
              <a:t>IDE plugins (</a:t>
            </a:r>
            <a:r>
              <a:rPr lang="en-US" sz="2400" dirty="0" err="1"/>
              <a:t>Jetbrains</a:t>
            </a:r>
            <a:r>
              <a:rPr lang="en-US" sz="2400" dirty="0"/>
              <a:t>, </a:t>
            </a:r>
            <a:r>
              <a:rPr lang="en-US" sz="2400" dirty="0" err="1"/>
              <a:t>VSCode</a:t>
            </a:r>
            <a:r>
              <a:rPr lang="en-US" sz="2400" dirty="0"/>
              <a:t>, </a:t>
            </a:r>
            <a:r>
              <a:rPr lang="en-US" sz="2400" dirty="0" err="1"/>
              <a:t>neovim</a:t>
            </a:r>
            <a:r>
              <a:rPr lang="en-US" sz="2400" dirty="0"/>
              <a:t>)</a:t>
            </a:r>
          </a:p>
        </p:txBody>
      </p:sp>
    </p:spTree>
    <p:extLst>
      <p:ext uri="{BB962C8B-B14F-4D97-AF65-F5344CB8AC3E}">
        <p14:creationId xmlns:p14="http://schemas.microsoft.com/office/powerpoint/2010/main" val="177999273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ptain Picard - Star Trek&#10;&quot;Make it so!&quot;">
            <a:extLst>
              <a:ext uri="{FF2B5EF4-FFF2-40B4-BE49-F238E27FC236}">
                <a16:creationId xmlns:a16="http://schemas.microsoft.com/office/drawing/2014/main" id="{D30E8CB6-FA80-6223-902C-19B65394185E}"/>
              </a:ext>
            </a:extLst>
          </p:cNvPr>
          <p:cNvPicPr>
            <a:picLocks noChangeAspect="1"/>
          </p:cNvPicPr>
          <p:nvPr/>
        </p:nvPicPr>
        <p:blipFill>
          <a:blip r:embed="rId3"/>
          <a:stretch>
            <a:fillRect/>
          </a:stretch>
        </p:blipFill>
        <p:spPr>
          <a:xfrm>
            <a:off x="5512444" y="1338943"/>
            <a:ext cx="6679553" cy="5515868"/>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5512443" y="0"/>
            <a:ext cx="6679554" cy="6858000"/>
          </a:xfrm>
          <a:prstGeom prst="rect">
            <a:avLst/>
          </a:prstGeom>
          <a:gradFill>
            <a:gsLst>
              <a:gs pos="0">
                <a:srgbClr val="FFFFFF">
                  <a:alpha val="48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F7512FD-F657-73E4-3FC8-B66F5908241B}"/>
              </a:ext>
            </a:extLst>
          </p:cNvPr>
          <p:cNvSpPr txBox="1"/>
          <p:nvPr/>
        </p:nvSpPr>
        <p:spPr>
          <a:xfrm>
            <a:off x="457200" y="457200"/>
            <a:ext cx="5752922" cy="1077218"/>
          </a:xfrm>
          <a:prstGeom prst="rect">
            <a:avLst/>
          </a:prstGeom>
          <a:noFill/>
          <a:ln w="3175">
            <a:noFill/>
          </a:ln>
        </p:spPr>
        <p:txBody>
          <a:bodyPr wrap="square" rtlCol="0">
            <a:spAutoFit/>
          </a:bodyPr>
          <a:lstStyle/>
          <a:p>
            <a:r>
              <a:rPr lang="en-US" sz="6400" dirty="0">
                <a:latin typeface="The Meshroom" pitchFamily="2" charset="0"/>
              </a:rPr>
              <a:t>Pair Testing</a:t>
            </a:r>
          </a:p>
        </p:txBody>
      </p:sp>
      <p:sp>
        <p:nvSpPr>
          <p:cNvPr id="5" name="TextBox 4">
            <a:extLst>
              <a:ext uri="{FF2B5EF4-FFF2-40B4-BE49-F238E27FC236}">
                <a16:creationId xmlns:a16="http://schemas.microsoft.com/office/drawing/2014/main" id="{C4FDD733-7AAC-55C7-809B-ADDC49B58658}"/>
              </a:ext>
            </a:extLst>
          </p:cNvPr>
          <p:cNvSpPr txBox="1"/>
          <p:nvPr/>
        </p:nvSpPr>
        <p:spPr>
          <a:xfrm>
            <a:off x="457200" y="1534418"/>
            <a:ext cx="5736786" cy="830997"/>
          </a:xfrm>
          <a:prstGeom prst="rect">
            <a:avLst/>
          </a:prstGeom>
          <a:noFill/>
          <a:ln w="3175">
            <a:noFill/>
          </a:ln>
        </p:spPr>
        <p:txBody>
          <a:bodyPr wrap="square" tIns="91440" bIns="0" rtlCol="0">
            <a:spAutoFit/>
          </a:bodyPr>
          <a:lstStyle/>
          <a:p>
            <a:r>
              <a:rPr lang="en-US" sz="4800" dirty="0">
                <a:latin typeface="Radical Brush DEMO" pitchFamily="2" charset="77"/>
              </a:rPr>
              <a:t>Make It Happen</a:t>
            </a:r>
          </a:p>
        </p:txBody>
      </p:sp>
      <p:sp>
        <p:nvSpPr>
          <p:cNvPr id="7" name="TextBox 6">
            <a:extLst>
              <a:ext uri="{FF2B5EF4-FFF2-40B4-BE49-F238E27FC236}">
                <a16:creationId xmlns:a16="http://schemas.microsoft.com/office/drawing/2014/main" id="{40947EBD-D4F8-61B3-39CF-D6369CECA6B0}"/>
              </a:ext>
            </a:extLst>
          </p:cNvPr>
          <p:cNvSpPr txBox="1"/>
          <p:nvPr/>
        </p:nvSpPr>
        <p:spPr>
          <a:xfrm>
            <a:off x="457200" y="2379685"/>
            <a:ext cx="5752922" cy="4021115"/>
          </a:xfrm>
          <a:prstGeom prst="rect">
            <a:avLst/>
          </a:prstGeom>
          <a:noFill/>
          <a:ln w="3175">
            <a:noFill/>
          </a:ln>
        </p:spPr>
        <p:txBody>
          <a:bodyPr wrap="square" tIns="274320" bIns="457200" rtlCol="0">
            <a:noAutofit/>
          </a:bodyPr>
          <a:lstStyle/>
          <a:p>
            <a:pPr>
              <a:spcAft>
                <a:spcPts val="1200"/>
              </a:spcAft>
            </a:pPr>
            <a:r>
              <a:rPr lang="en-US" sz="2400" dirty="0"/>
              <a:t>Start with a goal</a:t>
            </a:r>
          </a:p>
          <a:p>
            <a:pPr>
              <a:spcAft>
                <a:spcPts val="1200"/>
              </a:spcAft>
            </a:pPr>
            <a:r>
              <a:rPr lang="en-US" sz="2400" dirty="0"/>
              <a:t>Communicate: talk out loud!</a:t>
            </a:r>
          </a:p>
          <a:p>
            <a:pPr>
              <a:spcAft>
                <a:spcPts val="1200"/>
              </a:spcAft>
            </a:pPr>
            <a:r>
              <a:rPr lang="en-US" sz="2400" dirty="0"/>
              <a:t>Take turns</a:t>
            </a:r>
          </a:p>
          <a:p>
            <a:pPr>
              <a:spcAft>
                <a:spcPts val="1200"/>
              </a:spcAft>
            </a:pPr>
            <a:r>
              <a:rPr lang="en-US" sz="2400" dirty="0"/>
              <a:t>Timebox</a:t>
            </a:r>
          </a:p>
          <a:p>
            <a:pPr>
              <a:spcAft>
                <a:spcPts val="1200"/>
              </a:spcAft>
            </a:pPr>
            <a:r>
              <a:rPr lang="en-US" sz="2400" dirty="0"/>
              <a:t>Have fun!</a:t>
            </a:r>
          </a:p>
        </p:txBody>
      </p:sp>
    </p:spTree>
    <p:extLst>
      <p:ext uri="{BB962C8B-B14F-4D97-AF65-F5344CB8AC3E}">
        <p14:creationId xmlns:p14="http://schemas.microsoft.com/office/powerpoint/2010/main" val="1887271950"/>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60D15-365F-B382-F2E9-B132E01F0B0A}"/>
              </a:ext>
            </a:extLst>
          </p:cNvPr>
          <p:cNvPicPr>
            <a:picLocks noChangeAspect="1"/>
          </p:cNvPicPr>
          <p:nvPr/>
        </p:nvPicPr>
        <p:blipFill>
          <a:blip r:embed="rId3"/>
          <a:stretch>
            <a:fillRect/>
          </a:stretch>
        </p:blipFill>
        <p:spPr>
          <a:xfrm>
            <a:off x="-1" y="1"/>
            <a:ext cx="6945085" cy="6857999"/>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0" y="0"/>
            <a:ext cx="6945085" cy="6858000"/>
          </a:xfrm>
          <a:prstGeom prst="rect">
            <a:avLst/>
          </a:prstGeom>
          <a:gradFill>
            <a:gsLst>
              <a:gs pos="51000">
                <a:srgbClr val="FFFFFF">
                  <a:alpha val="63317"/>
                </a:srgbClr>
              </a:gs>
              <a:gs pos="0">
                <a:srgbClr val="FFFFFF"/>
              </a:gs>
              <a:gs pos="99000">
                <a:schemeClr val="bg1">
                  <a:alpha val="34028"/>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BB1F316-7656-224E-50B7-19490DF3583F}"/>
              </a:ext>
            </a:extLst>
          </p:cNvPr>
          <p:cNvSpPr txBox="1"/>
          <p:nvPr/>
        </p:nvSpPr>
        <p:spPr>
          <a:xfrm>
            <a:off x="6076394" y="457200"/>
            <a:ext cx="5620128" cy="1077218"/>
          </a:xfrm>
          <a:prstGeom prst="rect">
            <a:avLst/>
          </a:prstGeom>
          <a:noFill/>
          <a:ln w="3175">
            <a:noFill/>
          </a:ln>
        </p:spPr>
        <p:txBody>
          <a:bodyPr wrap="none" rtlCol="0">
            <a:spAutoFit/>
          </a:bodyPr>
          <a:lstStyle/>
          <a:p>
            <a:pPr algn="r"/>
            <a:r>
              <a:rPr lang="en-US" sz="6400" dirty="0">
                <a:latin typeface="The Meshroom" pitchFamily="2" charset="0"/>
              </a:rPr>
              <a:t>Mob Testing</a:t>
            </a:r>
          </a:p>
        </p:txBody>
      </p:sp>
      <p:sp>
        <p:nvSpPr>
          <p:cNvPr id="7" name="TextBox 6">
            <a:extLst>
              <a:ext uri="{FF2B5EF4-FFF2-40B4-BE49-F238E27FC236}">
                <a16:creationId xmlns:a16="http://schemas.microsoft.com/office/drawing/2014/main" id="{73D72CDE-481E-EA53-895B-DDACD30E8FC9}"/>
              </a:ext>
            </a:extLst>
          </p:cNvPr>
          <p:cNvSpPr txBox="1"/>
          <p:nvPr/>
        </p:nvSpPr>
        <p:spPr>
          <a:xfrm>
            <a:off x="7619060" y="1534418"/>
            <a:ext cx="4077462" cy="830997"/>
          </a:xfrm>
          <a:prstGeom prst="rect">
            <a:avLst/>
          </a:prstGeom>
          <a:noFill/>
          <a:ln w="3175">
            <a:noFill/>
          </a:ln>
        </p:spPr>
        <p:txBody>
          <a:bodyPr wrap="none" tIns="91440" bIns="0" rtlCol="0">
            <a:spAutoFit/>
          </a:bodyPr>
          <a:lstStyle/>
          <a:p>
            <a:pPr algn="r"/>
            <a:r>
              <a:rPr lang="en-US" sz="4800" dirty="0"/>
              <a:t>&amp;</a:t>
            </a:r>
            <a:r>
              <a:rPr lang="en-US" sz="4800" dirty="0">
                <a:latin typeface="Radical Brush DEMO" pitchFamily="2" charset="77"/>
              </a:rPr>
              <a:t> Bug Bashes</a:t>
            </a:r>
          </a:p>
        </p:txBody>
      </p:sp>
      <p:sp>
        <p:nvSpPr>
          <p:cNvPr id="8" name="TextBox 7">
            <a:extLst>
              <a:ext uri="{FF2B5EF4-FFF2-40B4-BE49-F238E27FC236}">
                <a16:creationId xmlns:a16="http://schemas.microsoft.com/office/drawing/2014/main" id="{D58672A5-DFED-B31A-69A5-4C131C6BEF07}"/>
              </a:ext>
            </a:extLst>
          </p:cNvPr>
          <p:cNvSpPr txBox="1"/>
          <p:nvPr/>
        </p:nvSpPr>
        <p:spPr>
          <a:xfrm>
            <a:off x="5943600" y="2379685"/>
            <a:ext cx="5752922" cy="4021115"/>
          </a:xfrm>
          <a:prstGeom prst="rect">
            <a:avLst/>
          </a:prstGeom>
          <a:noFill/>
          <a:ln w="3175">
            <a:noFill/>
          </a:ln>
        </p:spPr>
        <p:txBody>
          <a:bodyPr wrap="square" tIns="274320" bIns="457200" rtlCol="0">
            <a:noAutofit/>
          </a:bodyPr>
          <a:lstStyle/>
          <a:p>
            <a:pPr>
              <a:spcBef>
                <a:spcPts val="600"/>
              </a:spcBef>
              <a:spcAft>
                <a:spcPts val="600"/>
              </a:spcAft>
            </a:pPr>
            <a:r>
              <a:rPr lang="en-US" sz="2400" dirty="0"/>
              <a:t>Plan ahead </a:t>
            </a:r>
          </a:p>
          <a:p>
            <a:pPr>
              <a:spcBef>
                <a:spcPts val="600"/>
              </a:spcBef>
              <a:spcAft>
                <a:spcPts val="600"/>
              </a:spcAft>
            </a:pPr>
            <a:r>
              <a:rPr lang="en-US" sz="2400" dirty="0"/>
              <a:t>Send meeting invites</a:t>
            </a:r>
          </a:p>
          <a:p>
            <a:pPr>
              <a:spcBef>
                <a:spcPts val="600"/>
              </a:spcBef>
              <a:spcAft>
                <a:spcPts val="600"/>
              </a:spcAft>
            </a:pPr>
            <a:r>
              <a:rPr lang="en-US" sz="2400" dirty="0"/>
              <a:t>Make sure environment is ready</a:t>
            </a:r>
          </a:p>
          <a:p>
            <a:pPr>
              <a:spcBef>
                <a:spcPts val="600"/>
              </a:spcBef>
              <a:spcAft>
                <a:spcPts val="600"/>
              </a:spcAft>
            </a:pPr>
            <a:r>
              <a:rPr lang="en-US" sz="2400" dirty="0"/>
              <a:t>Brief everyone</a:t>
            </a:r>
          </a:p>
          <a:p>
            <a:pPr>
              <a:spcBef>
                <a:spcPts val="600"/>
              </a:spcBef>
              <a:spcAft>
                <a:spcPts val="600"/>
              </a:spcAft>
            </a:pPr>
            <a:r>
              <a:rPr lang="en-US" sz="2400" dirty="0"/>
              <a:t>Status updates</a:t>
            </a:r>
          </a:p>
          <a:p>
            <a:pPr>
              <a:spcBef>
                <a:spcPts val="600"/>
              </a:spcBef>
              <a:spcAft>
                <a:spcPts val="600"/>
              </a:spcAft>
            </a:pPr>
            <a:r>
              <a:rPr lang="en-US" sz="2400" dirty="0"/>
              <a:t>Rewards &amp; acknowledgement</a:t>
            </a:r>
          </a:p>
        </p:txBody>
      </p:sp>
    </p:spTree>
    <p:extLst>
      <p:ext uri="{BB962C8B-B14F-4D97-AF65-F5344CB8AC3E}">
        <p14:creationId xmlns:p14="http://schemas.microsoft.com/office/powerpoint/2010/main" val="3938010622"/>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7FF5A8-951C-C42C-2DEF-0CC1205EC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85"/>
          <a:stretch/>
        </p:blipFill>
        <p:spPr bwMode="auto">
          <a:xfrm>
            <a:off x="6066011" y="0"/>
            <a:ext cx="6166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CE45BA-E941-C89F-2A86-5E58C45CE02D}"/>
              </a:ext>
            </a:extLst>
          </p:cNvPr>
          <p:cNvSpPr/>
          <p:nvPr/>
        </p:nvSpPr>
        <p:spPr>
          <a:xfrm>
            <a:off x="3048001" y="0"/>
            <a:ext cx="9143999" cy="6858000"/>
          </a:xfrm>
          <a:prstGeom prst="rect">
            <a:avLst/>
          </a:prstGeom>
          <a:gradFill>
            <a:gsLst>
              <a:gs pos="0">
                <a:srgbClr val="FFFFFF">
                  <a:alpha val="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2062103"/>
          </a:xfrm>
          <a:prstGeom prst="rect">
            <a:avLst/>
          </a:prstGeom>
          <a:noFill/>
        </p:spPr>
        <p:txBody>
          <a:bodyPr wrap="square" rtlCol="0">
            <a:spAutoFit/>
          </a:bodyPr>
          <a:lstStyle/>
          <a:p>
            <a:r>
              <a:rPr lang="en-US" sz="6400" dirty="0"/>
              <a:t>AI &amp;</a:t>
            </a:r>
          </a:p>
          <a:p>
            <a:r>
              <a:rPr lang="en-US" sz="6400" dirty="0"/>
              <a:t>Rubber Ducks</a:t>
            </a:r>
          </a:p>
        </p:txBody>
      </p:sp>
    </p:spTree>
    <p:extLst>
      <p:ext uri="{BB962C8B-B14F-4D97-AF65-F5344CB8AC3E}">
        <p14:creationId xmlns:p14="http://schemas.microsoft.com/office/powerpoint/2010/main" val="3989856651"/>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FA2A-E0AE-6E28-7C8A-871633BE57EA}"/>
              </a:ext>
            </a:extLst>
          </p:cNvPr>
          <p:cNvSpPr>
            <a:spLocks noGrp="1"/>
          </p:cNvSpPr>
          <p:nvPr>
            <p:ph type="ctrTitle"/>
          </p:nvPr>
        </p:nvSpPr>
        <p:spPr>
          <a:xfrm>
            <a:off x="2955073" y="936703"/>
            <a:ext cx="8460060" cy="1508125"/>
          </a:xfrm>
        </p:spPr>
        <p:txBody>
          <a:bodyPr>
            <a:normAutofit/>
          </a:bodyPr>
          <a:lstStyle/>
          <a:p>
            <a:pPr algn="r"/>
            <a:r>
              <a:rPr lang="en-US" sz="9600" dirty="0">
                <a:latin typeface="The Meshroom" pitchFamily="2" charset="0"/>
              </a:rPr>
              <a:t>Pair Testing</a:t>
            </a:r>
            <a:endParaRPr lang="en-US" sz="9600" dirty="0"/>
          </a:p>
        </p:txBody>
      </p:sp>
      <p:sp>
        <p:nvSpPr>
          <p:cNvPr id="3" name="Subtitle 2">
            <a:extLst>
              <a:ext uri="{FF2B5EF4-FFF2-40B4-BE49-F238E27FC236}">
                <a16:creationId xmlns:a16="http://schemas.microsoft.com/office/drawing/2014/main" id="{FE28752E-7650-91B7-965D-A2DC0DA88CF1}"/>
              </a:ext>
            </a:extLst>
          </p:cNvPr>
          <p:cNvSpPr>
            <a:spLocks noGrp="1"/>
          </p:cNvSpPr>
          <p:nvPr>
            <p:ph type="subTitle" idx="1"/>
          </p:nvPr>
        </p:nvSpPr>
        <p:spPr>
          <a:xfrm>
            <a:off x="2955073" y="2313919"/>
            <a:ext cx="7244577" cy="923330"/>
          </a:xfrm>
        </p:spPr>
        <p:txBody>
          <a:bodyPr wrap="square">
            <a:spAutoFit/>
          </a:bodyPr>
          <a:lstStyle/>
          <a:p>
            <a:pPr algn="r"/>
            <a:r>
              <a:rPr lang="en-US" sz="4000" dirty="0"/>
              <a:t>and other </a:t>
            </a:r>
            <a:r>
              <a:rPr lang="en-US" sz="6000" dirty="0">
                <a:latin typeface="Radical Brush DEMO" pitchFamily="2" charset="77"/>
              </a:rPr>
              <a:t>Radical Ideas</a:t>
            </a:r>
            <a:endParaRPr lang="en-US" sz="6000" dirty="0"/>
          </a:p>
        </p:txBody>
      </p:sp>
      <p:pic>
        <p:nvPicPr>
          <p:cNvPr id="4" name="Picture 3">
            <a:extLst>
              <a:ext uri="{FF2B5EF4-FFF2-40B4-BE49-F238E27FC236}">
                <a16:creationId xmlns:a16="http://schemas.microsoft.com/office/drawing/2014/main" id="{9C1C9FF2-14E0-811A-244C-9866AD6EA2FD}"/>
              </a:ext>
            </a:extLst>
          </p:cNvPr>
          <p:cNvPicPr>
            <a:picLocks noChangeAspect="1"/>
          </p:cNvPicPr>
          <p:nvPr/>
        </p:nvPicPr>
        <p:blipFill>
          <a:blip r:embed="rId3"/>
          <a:stretch>
            <a:fillRect/>
          </a:stretch>
        </p:blipFill>
        <p:spPr>
          <a:xfrm>
            <a:off x="0" y="4953000"/>
            <a:ext cx="3810000" cy="1905000"/>
          </a:xfrm>
          <a:prstGeom prst="rect">
            <a:avLst/>
          </a:prstGeom>
        </p:spPr>
      </p:pic>
    </p:spTree>
    <p:extLst>
      <p:ext uri="{BB962C8B-B14F-4D97-AF65-F5344CB8AC3E}">
        <p14:creationId xmlns:p14="http://schemas.microsoft.com/office/powerpoint/2010/main" val="3850618496"/>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military uniform&#10;&#10;Description automatically generated">
            <a:extLst>
              <a:ext uri="{FF2B5EF4-FFF2-40B4-BE49-F238E27FC236}">
                <a16:creationId xmlns:a16="http://schemas.microsoft.com/office/drawing/2014/main" id="{96130382-2362-D4D4-A5C3-F3F487B7117A}"/>
              </a:ext>
            </a:extLst>
          </p:cNvPr>
          <p:cNvPicPr>
            <a:picLocks noChangeAspect="1"/>
          </p:cNvPicPr>
          <p:nvPr/>
        </p:nvPicPr>
        <p:blipFill rotWithShape="1">
          <a:blip r:embed="rId3"/>
          <a:srcRect l="5044"/>
          <a:stretch/>
        </p:blipFill>
        <p:spPr>
          <a:xfrm>
            <a:off x="0" y="0"/>
            <a:ext cx="8860728" cy="6858000"/>
          </a:xfrm>
          <a:prstGeom prst="rect">
            <a:avLst/>
          </a:prstGeom>
        </p:spPr>
      </p:pic>
      <p:sp>
        <p:nvSpPr>
          <p:cNvPr id="3" name="Rectangle 2" descr="Viper - Top Gun">
            <a:extLst>
              <a:ext uri="{FF2B5EF4-FFF2-40B4-BE49-F238E27FC236}">
                <a16:creationId xmlns:a16="http://schemas.microsoft.com/office/drawing/2014/main" id="{24CE45BA-E941-C89F-2A86-5E58C45CE02D}"/>
              </a:ext>
            </a:extLst>
          </p:cNvPr>
          <p:cNvSpPr/>
          <p:nvPr/>
        </p:nvSpPr>
        <p:spPr>
          <a:xfrm>
            <a:off x="0" y="0"/>
            <a:ext cx="9669642" cy="6858000"/>
          </a:xfrm>
          <a:prstGeom prst="rect">
            <a:avLst/>
          </a:prstGeom>
          <a:gradFill>
            <a:gsLst>
              <a:gs pos="30000">
                <a:srgbClr val="FFFFFF">
                  <a:alpha val="80644"/>
                </a:srgbClr>
              </a:gs>
              <a:gs pos="0">
                <a:srgbClr val="FFFFFF">
                  <a:alpha val="99769"/>
                </a:srgbClr>
              </a:gs>
              <a:gs pos="100000">
                <a:schemeClr val="bg1">
                  <a:alpha val="40234"/>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1077218"/>
          </a:xfrm>
          <a:prstGeom prst="rect">
            <a:avLst/>
          </a:prstGeom>
          <a:noFill/>
        </p:spPr>
        <p:txBody>
          <a:bodyPr wrap="square" rtlCol="0">
            <a:spAutoFit/>
          </a:bodyPr>
          <a:lstStyle/>
          <a:p>
            <a:pPr algn="r"/>
            <a:r>
              <a:rPr lang="en-US" sz="6400" dirty="0"/>
              <a:t>Invitation</a:t>
            </a:r>
          </a:p>
        </p:txBody>
      </p:sp>
    </p:spTree>
    <p:extLst>
      <p:ext uri="{BB962C8B-B14F-4D97-AF65-F5344CB8AC3E}">
        <p14:creationId xmlns:p14="http://schemas.microsoft.com/office/powerpoint/2010/main" val="56453707"/>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6BD6D-6E83-D70F-CC2E-751A8BCFAD72}"/>
              </a:ext>
            </a:extLst>
          </p:cNvPr>
          <p:cNvPicPr>
            <a:picLocks noChangeAspect="1"/>
          </p:cNvPicPr>
          <p:nvPr/>
        </p:nvPicPr>
        <p:blipFill>
          <a:blip r:embed="rId3"/>
          <a:stretch>
            <a:fillRect/>
          </a:stretch>
        </p:blipFill>
        <p:spPr>
          <a:xfrm>
            <a:off x="6107151" y="769430"/>
            <a:ext cx="6096000" cy="6096000"/>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3048001" y="7430"/>
            <a:ext cx="9143999" cy="6858000"/>
          </a:xfrm>
          <a:prstGeom prst="rect">
            <a:avLst/>
          </a:prstGeom>
          <a:gradFill>
            <a:gsLst>
              <a:gs pos="0">
                <a:srgbClr val="FFFFFF">
                  <a:alpha val="5000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1077218"/>
          </a:xfrm>
          <a:prstGeom prst="rect">
            <a:avLst/>
          </a:prstGeom>
          <a:noFill/>
        </p:spPr>
        <p:txBody>
          <a:bodyPr wrap="square" rtlCol="0">
            <a:spAutoFit/>
          </a:bodyPr>
          <a:lstStyle/>
          <a:p>
            <a:r>
              <a:rPr lang="en-US" sz="6400" dirty="0"/>
              <a:t>Back in my day...</a:t>
            </a:r>
          </a:p>
        </p:txBody>
      </p:sp>
      <p:sp>
        <p:nvSpPr>
          <p:cNvPr id="4" name="TextBox 3">
            <a:extLst>
              <a:ext uri="{FF2B5EF4-FFF2-40B4-BE49-F238E27FC236}">
                <a16:creationId xmlns:a16="http://schemas.microsoft.com/office/drawing/2014/main" id="{C86222E4-E96C-FA7F-9C36-D8996A81E98F}"/>
              </a:ext>
            </a:extLst>
          </p:cNvPr>
          <p:cNvSpPr txBox="1"/>
          <p:nvPr/>
        </p:nvSpPr>
        <p:spPr>
          <a:xfrm>
            <a:off x="914400" y="2318656"/>
            <a:ext cx="7315199" cy="362494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2150788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lorful van with flowers on it&#10;&#10;Description automatically generated">
            <a:extLst>
              <a:ext uri="{FF2B5EF4-FFF2-40B4-BE49-F238E27FC236}">
                <a16:creationId xmlns:a16="http://schemas.microsoft.com/office/drawing/2014/main" id="{A8BF6656-E56E-8C26-C0C0-27D8DE271D7B}"/>
              </a:ext>
            </a:extLst>
          </p:cNvPr>
          <p:cNvPicPr>
            <a:picLocks noChangeAspect="1"/>
          </p:cNvPicPr>
          <p:nvPr/>
        </p:nvPicPr>
        <p:blipFill>
          <a:blip r:embed="rId3"/>
          <a:stretch>
            <a:fillRect/>
          </a:stretch>
        </p:blipFill>
        <p:spPr>
          <a:xfrm>
            <a:off x="151146" y="2168278"/>
            <a:ext cx="7208657" cy="4689722"/>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0" y="0"/>
            <a:ext cx="9669642" cy="6858000"/>
          </a:xfrm>
          <a:prstGeom prst="rect">
            <a:avLst/>
          </a:prstGeom>
          <a:gradFill>
            <a:gsLst>
              <a:gs pos="0">
                <a:srgbClr val="FFFFFF"/>
              </a:gs>
              <a:gs pos="99000">
                <a:schemeClr val="bg1">
                  <a:alpha val="50037"/>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2062103"/>
          </a:xfrm>
          <a:prstGeom prst="rect">
            <a:avLst/>
          </a:prstGeom>
          <a:noFill/>
        </p:spPr>
        <p:txBody>
          <a:bodyPr wrap="square" rtlCol="0">
            <a:spAutoFit/>
          </a:bodyPr>
          <a:lstStyle/>
          <a:p>
            <a:pPr algn="r"/>
            <a:r>
              <a:rPr lang="en-US" sz="6400" dirty="0"/>
              <a:t>What's old </a:t>
            </a:r>
          </a:p>
          <a:p>
            <a:pPr algn="r"/>
            <a:r>
              <a:rPr lang="en-US" sz="6400" dirty="0"/>
              <a:t>is new</a:t>
            </a:r>
          </a:p>
        </p:txBody>
      </p:sp>
    </p:spTree>
    <p:extLst>
      <p:ext uri="{BB962C8B-B14F-4D97-AF65-F5344CB8AC3E}">
        <p14:creationId xmlns:p14="http://schemas.microsoft.com/office/powerpoint/2010/main" val="176428531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803239-B7AA-E9D4-17E7-199FA9C4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CE45BA-E941-C89F-2A86-5E58C45CE02D}"/>
              </a:ext>
            </a:extLst>
          </p:cNvPr>
          <p:cNvSpPr/>
          <p:nvPr/>
        </p:nvSpPr>
        <p:spPr>
          <a:xfrm>
            <a:off x="2425566" y="0"/>
            <a:ext cx="9766431" cy="6858000"/>
          </a:xfrm>
          <a:prstGeom prst="rect">
            <a:avLst/>
          </a:prstGeom>
          <a:gradFill>
            <a:gsLst>
              <a:gs pos="55000">
                <a:srgbClr val="FFFFFF">
                  <a:alpha val="68325"/>
                </a:srgbClr>
              </a:gs>
              <a:gs pos="0">
                <a:srgbClr val="FFFFFF">
                  <a:alpha val="0"/>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a:spLocks/>
          </p:cNvSpPr>
          <p:nvPr/>
        </p:nvSpPr>
        <p:spPr>
          <a:xfrm>
            <a:off x="457200" y="457200"/>
            <a:ext cx="6298519" cy="1077218"/>
          </a:xfrm>
          <a:prstGeom prst="rect">
            <a:avLst/>
          </a:prstGeom>
          <a:noFill/>
        </p:spPr>
        <p:txBody>
          <a:bodyPr wrap="none" rtlCol="0">
            <a:spAutoFit/>
          </a:bodyPr>
          <a:lstStyle/>
          <a:p>
            <a:r>
              <a:rPr lang="en-US" sz="6400" dirty="0">
                <a:latin typeface="Radical Brush DEMO" pitchFamily="2" charset="77"/>
              </a:rPr>
              <a:t>Agile Manifesto</a:t>
            </a:r>
          </a:p>
        </p:txBody>
      </p:sp>
      <p:sp>
        <p:nvSpPr>
          <p:cNvPr id="7" name="TextBox 6">
            <a:extLst>
              <a:ext uri="{FF2B5EF4-FFF2-40B4-BE49-F238E27FC236}">
                <a16:creationId xmlns:a16="http://schemas.microsoft.com/office/drawing/2014/main" id="{88AB065C-93C0-DE50-3854-DC74C3F25B22}"/>
              </a:ext>
            </a:extLst>
          </p:cNvPr>
          <p:cNvSpPr txBox="1"/>
          <p:nvPr/>
        </p:nvSpPr>
        <p:spPr>
          <a:xfrm>
            <a:off x="457200" y="2367409"/>
            <a:ext cx="10141527" cy="3657599"/>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noAutofit/>
          </a:bodyPr>
          <a:lstStyle/>
          <a:p>
            <a:r>
              <a:rPr lang="en-US" sz="3000" b="1" dirty="0">
                <a:ln w="53975">
                  <a:noFill/>
                </a:ln>
              </a:rPr>
              <a:t>Individuals and interactions </a:t>
            </a:r>
            <a:r>
              <a:rPr lang="en-US" sz="3000" i="1" dirty="0">
                <a:ln w="53975">
                  <a:noFill/>
                </a:ln>
              </a:rPr>
              <a:t>over</a:t>
            </a:r>
            <a:r>
              <a:rPr lang="en-US" sz="3000" dirty="0">
                <a:ln w="53975">
                  <a:noFill/>
                </a:ln>
              </a:rPr>
              <a:t> processes and tools</a:t>
            </a:r>
          </a:p>
          <a:p>
            <a:r>
              <a:rPr lang="en-US" sz="3000" b="1" dirty="0">
                <a:ln w="53975">
                  <a:noFill/>
                </a:ln>
              </a:rPr>
              <a:t>Working software </a:t>
            </a:r>
            <a:r>
              <a:rPr lang="en-US" sz="3000" i="1" dirty="0">
                <a:ln w="53975">
                  <a:noFill/>
                </a:ln>
              </a:rPr>
              <a:t>over</a:t>
            </a:r>
            <a:r>
              <a:rPr lang="en-US" sz="3000" dirty="0">
                <a:ln w="53975">
                  <a:noFill/>
                </a:ln>
              </a:rPr>
              <a:t> comprehensive documentation</a:t>
            </a:r>
          </a:p>
          <a:p>
            <a:r>
              <a:rPr lang="en-US" sz="3000" b="1" dirty="0">
                <a:ln w="53975">
                  <a:noFill/>
                </a:ln>
              </a:rPr>
              <a:t>Customer collaboration </a:t>
            </a:r>
            <a:r>
              <a:rPr lang="en-US" sz="3000" i="1" dirty="0">
                <a:ln w="53975">
                  <a:noFill/>
                </a:ln>
              </a:rPr>
              <a:t>over</a:t>
            </a:r>
            <a:r>
              <a:rPr lang="en-US" sz="3000" dirty="0">
                <a:ln w="53975">
                  <a:noFill/>
                </a:ln>
              </a:rPr>
              <a:t> contract negotiation</a:t>
            </a:r>
          </a:p>
          <a:p>
            <a:r>
              <a:rPr lang="en-US" sz="3000" b="1" dirty="0">
                <a:ln w="53975">
                  <a:noFill/>
                </a:ln>
              </a:rPr>
              <a:t>Responding to change </a:t>
            </a:r>
            <a:r>
              <a:rPr lang="en-US" sz="3000" i="1" dirty="0">
                <a:ln w="53975">
                  <a:noFill/>
                </a:ln>
              </a:rPr>
              <a:t>over</a:t>
            </a:r>
            <a:r>
              <a:rPr lang="en-US" sz="3000" dirty="0">
                <a:ln w="53975">
                  <a:noFill/>
                </a:ln>
              </a:rPr>
              <a:t> following a plan</a:t>
            </a:r>
          </a:p>
          <a:p>
            <a:br>
              <a:rPr lang="en-US" sz="2800" i="1" dirty="0">
                <a:ln w="53975">
                  <a:noFill/>
                </a:ln>
              </a:rPr>
            </a:br>
            <a:r>
              <a:rPr lang="en-US" sz="2400" i="1" dirty="0">
                <a:solidFill>
                  <a:srgbClr val="000000"/>
                </a:solidFill>
              </a:rPr>
              <a:t>That is, while </a:t>
            </a:r>
            <a:r>
              <a:rPr lang="en-US" sz="2400" b="1" i="1" dirty="0">
                <a:solidFill>
                  <a:srgbClr val="000000"/>
                </a:solidFill>
              </a:rPr>
              <a:t>there is value </a:t>
            </a:r>
            <a:r>
              <a:rPr lang="en-US" sz="2400" i="1" dirty="0">
                <a:solidFill>
                  <a:srgbClr val="000000"/>
                </a:solidFill>
              </a:rPr>
              <a:t>in the items on</a:t>
            </a:r>
            <a:r>
              <a:rPr lang="en-US" sz="2400" i="1" dirty="0"/>
              <a:t> </a:t>
            </a:r>
            <a:r>
              <a:rPr lang="en-US" sz="2400" i="1" dirty="0">
                <a:solidFill>
                  <a:srgbClr val="000000"/>
                </a:solidFill>
              </a:rPr>
              <a:t>the right,</a:t>
            </a:r>
          </a:p>
          <a:p>
            <a:r>
              <a:rPr lang="en-US" sz="2400" i="1" dirty="0">
                <a:solidFill>
                  <a:srgbClr val="000000"/>
                </a:solidFill>
              </a:rPr>
              <a:t>we value the items on the left more.</a:t>
            </a:r>
            <a:endParaRPr lang="en-US" sz="2400" i="1" dirty="0">
              <a:ln w="53975">
                <a:noFill/>
              </a:ln>
            </a:endParaRPr>
          </a:p>
          <a:p>
            <a:endParaRPr lang="en-US" sz="2400" i="1" dirty="0">
              <a:ln w="53975">
                <a:noFill/>
              </a:ln>
            </a:endParaRPr>
          </a:p>
        </p:txBody>
      </p:sp>
    </p:spTree>
    <p:extLst>
      <p:ext uri="{BB962C8B-B14F-4D97-AF65-F5344CB8AC3E}">
        <p14:creationId xmlns:p14="http://schemas.microsoft.com/office/powerpoint/2010/main" val="1734685878"/>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DQzOSZzc2w9MQ (685×439)">
            <a:extLst>
              <a:ext uri="{FF2B5EF4-FFF2-40B4-BE49-F238E27FC236}">
                <a16:creationId xmlns:a16="http://schemas.microsoft.com/office/drawing/2014/main" id="{FFB8DC7A-9846-ADF3-797F-E3006100FD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1"/>
          <a:stretch/>
        </p:blipFill>
        <p:spPr bwMode="auto">
          <a:xfrm>
            <a:off x="0"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CE45BA-E941-C89F-2A86-5E58C45CE02D}"/>
              </a:ext>
            </a:extLst>
          </p:cNvPr>
          <p:cNvSpPr/>
          <p:nvPr/>
        </p:nvSpPr>
        <p:spPr>
          <a:xfrm>
            <a:off x="0" y="0"/>
            <a:ext cx="9669642" cy="6858000"/>
          </a:xfrm>
          <a:prstGeom prst="rect">
            <a:avLst/>
          </a:prstGeom>
          <a:gradFill>
            <a:gsLst>
              <a:gs pos="0">
                <a:srgbClr val="FFFFFF"/>
              </a:gs>
              <a:gs pos="100000">
                <a:schemeClr val="bg1">
                  <a:alpha val="4987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4446872" y="2890386"/>
            <a:ext cx="7315200" cy="1077218"/>
          </a:xfrm>
          <a:prstGeom prst="rect">
            <a:avLst/>
          </a:prstGeom>
          <a:noFill/>
        </p:spPr>
        <p:txBody>
          <a:bodyPr wrap="square" rtlCol="0">
            <a:spAutoFit/>
          </a:bodyPr>
          <a:lstStyle/>
          <a:p>
            <a:pPr algn="r"/>
            <a:r>
              <a:rPr lang="en-US" sz="6400" dirty="0"/>
              <a:t>Agile Today</a:t>
            </a:r>
          </a:p>
        </p:txBody>
      </p:sp>
    </p:spTree>
    <p:extLst>
      <p:ext uri="{BB962C8B-B14F-4D97-AF65-F5344CB8AC3E}">
        <p14:creationId xmlns:p14="http://schemas.microsoft.com/office/powerpoint/2010/main" val="454500810"/>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his arms out&#10;&#10;Description automatically generated">
            <a:extLst>
              <a:ext uri="{FF2B5EF4-FFF2-40B4-BE49-F238E27FC236}">
                <a16:creationId xmlns:a16="http://schemas.microsoft.com/office/drawing/2014/main" id="{3DCB3D29-A0E9-A26E-538E-C56908158584}"/>
              </a:ext>
            </a:extLst>
          </p:cNvPr>
          <p:cNvPicPr>
            <a:picLocks noChangeAspect="1"/>
          </p:cNvPicPr>
          <p:nvPr/>
        </p:nvPicPr>
        <p:blipFill>
          <a:blip r:embed="rId3"/>
          <a:stretch>
            <a:fillRect/>
          </a:stretch>
        </p:blipFill>
        <p:spPr>
          <a:xfrm>
            <a:off x="2527252" y="-1"/>
            <a:ext cx="9664748" cy="6857999"/>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2527250" y="0"/>
            <a:ext cx="9664748" cy="6858000"/>
          </a:xfrm>
          <a:prstGeom prst="rect">
            <a:avLst/>
          </a:prstGeom>
          <a:gradFill>
            <a:gsLst>
              <a:gs pos="61000">
                <a:srgbClr val="FFFFFF">
                  <a:alpha val="89000"/>
                </a:srgbClr>
              </a:gs>
              <a:gs pos="0">
                <a:srgbClr val="FFFFFF">
                  <a:alpha val="14503"/>
                </a:srgbClr>
              </a:gs>
              <a:gs pos="100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75BFB0-5DC8-4A6A-EF27-2D6C88B88F9F}"/>
              </a:ext>
            </a:extLst>
          </p:cNvPr>
          <p:cNvSpPr txBox="1"/>
          <p:nvPr/>
        </p:nvSpPr>
        <p:spPr>
          <a:xfrm>
            <a:off x="914400" y="914400"/>
            <a:ext cx="7315200" cy="2062103"/>
          </a:xfrm>
          <a:prstGeom prst="rect">
            <a:avLst/>
          </a:prstGeom>
          <a:noFill/>
        </p:spPr>
        <p:txBody>
          <a:bodyPr wrap="square" rtlCol="0">
            <a:spAutoFit/>
          </a:bodyPr>
          <a:lstStyle/>
          <a:p>
            <a:r>
              <a:rPr lang="en-US" sz="6400" dirty="0">
                <a:latin typeface="Radical Brush DEMO" pitchFamily="2" charset="77"/>
              </a:rPr>
              <a:t>Extreme Programming</a:t>
            </a:r>
          </a:p>
        </p:txBody>
      </p:sp>
    </p:spTree>
    <p:extLst>
      <p:ext uri="{BB962C8B-B14F-4D97-AF65-F5344CB8AC3E}">
        <p14:creationId xmlns:p14="http://schemas.microsoft.com/office/powerpoint/2010/main" val="1248951351"/>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wearing sunglasses&#10;&#10;Description automatically generated">
            <a:extLst>
              <a:ext uri="{FF2B5EF4-FFF2-40B4-BE49-F238E27FC236}">
                <a16:creationId xmlns:a16="http://schemas.microsoft.com/office/drawing/2014/main" id="{313CC1DD-F188-D2CD-EDF5-5E6DC45C8CBE}"/>
              </a:ext>
            </a:extLst>
          </p:cNvPr>
          <p:cNvPicPr>
            <a:picLocks noChangeAspect="1"/>
          </p:cNvPicPr>
          <p:nvPr/>
        </p:nvPicPr>
        <p:blipFill>
          <a:blip r:embed="rId3"/>
          <a:stretch>
            <a:fillRect/>
          </a:stretch>
        </p:blipFill>
        <p:spPr>
          <a:xfrm>
            <a:off x="-1" y="-1"/>
            <a:ext cx="8658555" cy="6857999"/>
          </a:xfrm>
          <a:prstGeom prst="rect">
            <a:avLst/>
          </a:prstGeom>
        </p:spPr>
      </p:pic>
      <p:sp>
        <p:nvSpPr>
          <p:cNvPr id="3" name="Rectangle 2">
            <a:extLst>
              <a:ext uri="{FF2B5EF4-FFF2-40B4-BE49-F238E27FC236}">
                <a16:creationId xmlns:a16="http://schemas.microsoft.com/office/drawing/2014/main" id="{24CE45BA-E941-C89F-2A86-5E58C45CE02D}"/>
              </a:ext>
            </a:extLst>
          </p:cNvPr>
          <p:cNvSpPr/>
          <p:nvPr/>
        </p:nvSpPr>
        <p:spPr>
          <a:xfrm>
            <a:off x="0" y="0"/>
            <a:ext cx="8831765" cy="6858000"/>
          </a:xfrm>
          <a:prstGeom prst="rect">
            <a:avLst/>
          </a:prstGeom>
          <a:gradFill>
            <a:gsLst>
              <a:gs pos="26000">
                <a:srgbClr val="FFFFFF">
                  <a:alpha val="69849"/>
                </a:srgbClr>
              </a:gs>
              <a:gs pos="0">
                <a:srgbClr val="FFFFFF">
                  <a:alpha val="50483"/>
                </a:srgbClr>
              </a:gs>
              <a:gs pos="100000">
                <a:schemeClr val="bg1">
                  <a:alpha val="25451"/>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673A603-002D-B130-1D5D-62E2B6A5D4F5}"/>
              </a:ext>
            </a:extLst>
          </p:cNvPr>
          <p:cNvSpPr txBox="1"/>
          <p:nvPr/>
        </p:nvSpPr>
        <p:spPr>
          <a:xfrm>
            <a:off x="5943600" y="457200"/>
            <a:ext cx="5752922" cy="1077218"/>
          </a:xfrm>
          <a:prstGeom prst="rect">
            <a:avLst/>
          </a:prstGeom>
          <a:noFill/>
          <a:ln w="3175">
            <a:noFill/>
          </a:ln>
        </p:spPr>
        <p:txBody>
          <a:bodyPr wrap="square" rtlCol="0">
            <a:spAutoFit/>
          </a:bodyPr>
          <a:lstStyle/>
          <a:p>
            <a:pPr algn="r"/>
            <a:r>
              <a:rPr lang="en-US" sz="6400" dirty="0">
                <a:latin typeface="Radical Brush DEMO" pitchFamily="2" charset="77"/>
              </a:rPr>
              <a:t>Scrum</a:t>
            </a:r>
          </a:p>
        </p:txBody>
      </p:sp>
      <p:sp>
        <p:nvSpPr>
          <p:cNvPr id="7" name="TextBox 6">
            <a:extLst>
              <a:ext uri="{FF2B5EF4-FFF2-40B4-BE49-F238E27FC236}">
                <a16:creationId xmlns:a16="http://schemas.microsoft.com/office/drawing/2014/main" id="{D1FD03E7-D057-E126-73AC-E6486CDB6570}"/>
              </a:ext>
            </a:extLst>
          </p:cNvPr>
          <p:cNvSpPr txBox="1"/>
          <p:nvPr/>
        </p:nvSpPr>
        <p:spPr>
          <a:xfrm>
            <a:off x="5943600" y="2379685"/>
            <a:ext cx="5752922" cy="4021115"/>
          </a:xfrm>
          <a:prstGeom prst="rect">
            <a:avLst/>
          </a:prstGeom>
          <a:noFill/>
          <a:ln w="3175">
            <a:noFill/>
          </a:ln>
        </p:spPr>
        <p:txBody>
          <a:bodyPr wrap="square" tIns="274320" bIns="457200" rtlCol="0">
            <a:noAutofit/>
          </a:bodyPr>
          <a:lstStyle/>
          <a:p>
            <a:pPr algn="r">
              <a:spcAft>
                <a:spcPts val="1200"/>
              </a:spcAft>
            </a:pPr>
            <a:endParaRPr lang="en-US" sz="3200" dirty="0"/>
          </a:p>
        </p:txBody>
      </p:sp>
    </p:spTree>
    <p:extLst>
      <p:ext uri="{BB962C8B-B14F-4D97-AF65-F5344CB8AC3E}">
        <p14:creationId xmlns:p14="http://schemas.microsoft.com/office/powerpoint/2010/main" val="3060301400"/>
      </p:ext>
    </p:extLst>
  </p:cSld>
  <p:clrMapOvr>
    <a:masterClrMapping/>
  </p:clrMapOvr>
  <mc:AlternateContent xmlns:mc="http://schemas.openxmlformats.org/markup-compatibility/2006" xmlns:p14="http://schemas.microsoft.com/office/powerpoint/2010/main">
    <mc:Choice Requires="p14">
      <p:transition spd="slow" p14:dur="18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3425</TotalTime>
  <Words>4375</Words>
  <Application>Microsoft Macintosh PowerPoint</Application>
  <PresentationFormat>Widescreen</PresentationFormat>
  <Paragraphs>647</Paragraphs>
  <Slides>30</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Display</vt:lpstr>
      <vt:lpstr>Arial</vt:lpstr>
      <vt:lpstr>Radical Brush DEMO</vt:lpstr>
      <vt:lpstr>The Meshroom</vt:lpstr>
      <vt:lpstr>Verdana</vt:lpstr>
      <vt:lpstr>Office Theme</vt:lpstr>
      <vt:lpstr>Pair Testing</vt:lpstr>
      <vt:lpstr>PowerPoint Presentation</vt:lpstr>
      <vt:lpstr>Pair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Evans</dc:creator>
  <cp:lastModifiedBy>Aaron Evans</cp:lastModifiedBy>
  <cp:revision>103</cp:revision>
  <dcterms:created xsi:type="dcterms:W3CDTF">2024-06-17T20:01:15Z</dcterms:created>
  <dcterms:modified xsi:type="dcterms:W3CDTF">2024-06-21T09:50:54Z</dcterms:modified>
</cp:coreProperties>
</file>